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725" r:id="rId1"/>
  </p:sldMasterIdLst>
  <p:notesMasterIdLst>
    <p:notesMasterId r:id="rId170"/>
  </p:notesMasterIdLst>
  <p:sldIdLst>
    <p:sldId id="418" r:id="rId2"/>
    <p:sldId id="383" r:id="rId3"/>
    <p:sldId id="256" r:id="rId4"/>
    <p:sldId id="365" r:id="rId5"/>
    <p:sldId id="258" r:id="rId6"/>
    <p:sldId id="374" r:id="rId7"/>
    <p:sldId id="259" r:id="rId8"/>
    <p:sldId id="299" r:id="rId9"/>
    <p:sldId id="300" r:id="rId10"/>
    <p:sldId id="301" r:id="rId11"/>
    <p:sldId id="302" r:id="rId12"/>
    <p:sldId id="371" r:id="rId13"/>
    <p:sldId id="304" r:id="rId14"/>
    <p:sldId id="305" r:id="rId15"/>
    <p:sldId id="306" r:id="rId16"/>
    <p:sldId id="307" r:id="rId17"/>
    <p:sldId id="309" r:id="rId18"/>
    <p:sldId id="308" r:id="rId19"/>
    <p:sldId id="260" r:id="rId20"/>
    <p:sldId id="261" r:id="rId21"/>
    <p:sldId id="262" r:id="rId22"/>
    <p:sldId id="265" r:id="rId23"/>
    <p:sldId id="431" r:id="rId24"/>
    <p:sldId id="277" r:id="rId25"/>
    <p:sldId id="264" r:id="rId26"/>
    <p:sldId id="278" r:id="rId27"/>
    <p:sldId id="279" r:id="rId28"/>
    <p:sldId id="280" r:id="rId29"/>
    <p:sldId id="267" r:id="rId30"/>
    <p:sldId id="281" r:id="rId31"/>
    <p:sldId id="282" r:id="rId32"/>
    <p:sldId id="283" r:id="rId33"/>
    <p:sldId id="285" r:id="rId34"/>
    <p:sldId id="286" r:id="rId35"/>
    <p:sldId id="288" r:id="rId36"/>
    <p:sldId id="289" r:id="rId37"/>
    <p:sldId id="287" r:id="rId38"/>
    <p:sldId id="290" r:id="rId39"/>
    <p:sldId id="284" r:id="rId40"/>
    <p:sldId id="372" r:id="rId41"/>
    <p:sldId id="270" r:id="rId42"/>
    <p:sldId id="294" r:id="rId43"/>
    <p:sldId id="271" r:id="rId44"/>
    <p:sldId id="295" r:id="rId45"/>
    <p:sldId id="296" r:id="rId46"/>
    <p:sldId id="297" r:id="rId47"/>
    <p:sldId id="380" r:id="rId48"/>
    <p:sldId id="269" r:id="rId49"/>
    <p:sldId id="322" r:id="rId50"/>
    <p:sldId id="323" r:id="rId51"/>
    <p:sldId id="298" r:id="rId52"/>
    <p:sldId id="312" r:id="rId53"/>
    <p:sldId id="313" r:id="rId54"/>
    <p:sldId id="293" r:id="rId55"/>
    <p:sldId id="314" r:id="rId56"/>
    <p:sldId id="324" r:id="rId57"/>
    <p:sldId id="325" r:id="rId58"/>
    <p:sldId id="315" r:id="rId59"/>
    <p:sldId id="326" r:id="rId60"/>
    <p:sldId id="327" r:id="rId61"/>
    <p:sldId id="328" r:id="rId62"/>
    <p:sldId id="329" r:id="rId63"/>
    <p:sldId id="317" r:id="rId64"/>
    <p:sldId id="316" r:id="rId65"/>
    <p:sldId id="319" r:id="rId66"/>
    <p:sldId id="311" r:id="rId67"/>
    <p:sldId id="310" r:id="rId68"/>
    <p:sldId id="318" r:id="rId69"/>
    <p:sldId id="320" r:id="rId70"/>
    <p:sldId id="330" r:id="rId71"/>
    <p:sldId id="321" r:id="rId72"/>
    <p:sldId id="331" r:id="rId73"/>
    <p:sldId id="332" r:id="rId74"/>
    <p:sldId id="333" r:id="rId75"/>
    <p:sldId id="355" r:id="rId76"/>
    <p:sldId id="348" r:id="rId77"/>
    <p:sldId id="334" r:id="rId78"/>
    <p:sldId id="350" r:id="rId79"/>
    <p:sldId id="351" r:id="rId80"/>
    <p:sldId id="352" r:id="rId81"/>
    <p:sldId id="353" r:id="rId82"/>
    <p:sldId id="354" r:id="rId83"/>
    <p:sldId id="384" r:id="rId84"/>
    <p:sldId id="335" r:id="rId85"/>
    <p:sldId id="336" r:id="rId86"/>
    <p:sldId id="337" r:id="rId87"/>
    <p:sldId id="339" r:id="rId88"/>
    <p:sldId id="338" r:id="rId89"/>
    <p:sldId id="340" r:id="rId90"/>
    <p:sldId id="341" r:id="rId91"/>
    <p:sldId id="342" r:id="rId92"/>
    <p:sldId id="343" r:id="rId93"/>
    <p:sldId id="344" r:id="rId94"/>
    <p:sldId id="346" r:id="rId95"/>
    <p:sldId id="345" r:id="rId96"/>
    <p:sldId id="377" r:id="rId97"/>
    <p:sldId id="419" r:id="rId98"/>
    <p:sldId id="420" r:id="rId99"/>
    <p:sldId id="385" r:id="rId100"/>
    <p:sldId id="373" r:id="rId101"/>
    <p:sldId id="430" r:id="rId102"/>
    <p:sldId id="387" r:id="rId103"/>
    <p:sldId id="389" r:id="rId104"/>
    <p:sldId id="421" r:id="rId105"/>
    <p:sldId id="422" r:id="rId106"/>
    <p:sldId id="423" r:id="rId107"/>
    <p:sldId id="424" r:id="rId108"/>
    <p:sldId id="425" r:id="rId109"/>
    <p:sldId id="426" r:id="rId110"/>
    <p:sldId id="427" r:id="rId111"/>
    <p:sldId id="429" r:id="rId112"/>
    <p:sldId id="375" r:id="rId113"/>
    <p:sldId id="376" r:id="rId114"/>
    <p:sldId id="391" r:id="rId115"/>
    <p:sldId id="393" r:id="rId116"/>
    <p:sldId id="394" r:id="rId117"/>
    <p:sldId id="392" r:id="rId118"/>
    <p:sldId id="395" r:id="rId119"/>
    <p:sldId id="396" r:id="rId120"/>
    <p:sldId id="397" r:id="rId121"/>
    <p:sldId id="398" r:id="rId122"/>
    <p:sldId id="399" r:id="rId123"/>
    <p:sldId id="400" r:id="rId124"/>
    <p:sldId id="401" r:id="rId125"/>
    <p:sldId id="402" r:id="rId126"/>
    <p:sldId id="415" r:id="rId127"/>
    <p:sldId id="416" r:id="rId128"/>
    <p:sldId id="417" r:id="rId129"/>
    <p:sldId id="403" r:id="rId130"/>
    <p:sldId id="404" r:id="rId131"/>
    <p:sldId id="406" r:id="rId132"/>
    <p:sldId id="407" r:id="rId133"/>
    <p:sldId id="410" r:id="rId134"/>
    <p:sldId id="411" r:id="rId135"/>
    <p:sldId id="405" r:id="rId136"/>
    <p:sldId id="408" r:id="rId137"/>
    <p:sldId id="409" r:id="rId138"/>
    <p:sldId id="412" r:id="rId139"/>
    <p:sldId id="413" r:id="rId140"/>
    <p:sldId id="414" r:id="rId141"/>
    <p:sldId id="432" r:id="rId142"/>
    <p:sldId id="433" r:id="rId143"/>
    <p:sldId id="434" r:id="rId144"/>
    <p:sldId id="435" r:id="rId145"/>
    <p:sldId id="436" r:id="rId146"/>
    <p:sldId id="437" r:id="rId147"/>
    <p:sldId id="438" r:id="rId148"/>
    <p:sldId id="439" r:id="rId149"/>
    <p:sldId id="440" r:id="rId150"/>
    <p:sldId id="441" r:id="rId151"/>
    <p:sldId id="451" r:id="rId152"/>
    <p:sldId id="452" r:id="rId153"/>
    <p:sldId id="450" r:id="rId154"/>
    <p:sldId id="453" r:id="rId155"/>
    <p:sldId id="449" r:id="rId156"/>
    <p:sldId id="454" r:id="rId157"/>
    <p:sldId id="442" r:id="rId158"/>
    <p:sldId id="443" r:id="rId159"/>
    <p:sldId id="444" r:id="rId160"/>
    <p:sldId id="447" r:id="rId161"/>
    <p:sldId id="445" r:id="rId162"/>
    <p:sldId id="446" r:id="rId163"/>
    <p:sldId id="448" r:id="rId164"/>
    <p:sldId id="455" r:id="rId165"/>
    <p:sldId id="456" r:id="rId166"/>
    <p:sldId id="457" r:id="rId167"/>
    <p:sldId id="459" r:id="rId168"/>
    <p:sldId id="458" r:id="rId169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F7FC"/>
    <a:srgbClr val="65D7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7CAA8C6-11E8-4C28-B59A-4A87CCD995FF}">
  <a:tblStyle styleId="{17CAA8C6-11E8-4C28-B59A-4A87CCD995F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658" y="6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54" Type="http://schemas.openxmlformats.org/officeDocument/2006/relationships/slide" Target="slides/slide153.xml"/><Relationship Id="rId159" Type="http://schemas.openxmlformats.org/officeDocument/2006/relationships/slide" Target="slides/slide158.xml"/><Relationship Id="rId170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65" Type="http://schemas.openxmlformats.org/officeDocument/2006/relationships/slide" Target="slides/slide16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71" Type="http://schemas.openxmlformats.org/officeDocument/2006/relationships/presProps" Target="presProps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slide" Target="slides/slide16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72" Type="http://schemas.openxmlformats.org/officeDocument/2006/relationships/viewProps" Target="view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3550F72-011A-4990-B539-8D9FDD917242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F4EA093-FAE0-4F5A-8819-E59F145FF78C}">
      <dgm:prSet phldr="0"/>
      <dgm:spPr/>
      <dgm:t>
        <a:bodyPr/>
        <a:lstStyle/>
        <a:p>
          <a:pPr rtl="0"/>
          <a:r>
            <a:rPr lang="en-US">
              <a:latin typeface="Calibri"/>
              <a:cs typeface="Calibri"/>
            </a:rPr>
            <a:t>2.5 Quintillions(18 Zeros) Bytes of Data created every day. </a:t>
          </a:r>
        </a:p>
      </dgm:t>
    </dgm:pt>
    <dgm:pt modelId="{6DDE687C-ADDE-47B8-83E3-1AE5BE2A9560}" type="parTrans" cxnId="{C5705B62-7C3A-4782-91F3-477C1DDDE953}">
      <dgm:prSet/>
      <dgm:spPr/>
    </dgm:pt>
    <dgm:pt modelId="{DB77C11D-DFF9-43CE-847D-4966E9F3C600}" type="sibTrans" cxnId="{C5705B62-7C3A-4782-91F3-477C1DDDE953}">
      <dgm:prSet/>
      <dgm:spPr/>
    </dgm:pt>
    <dgm:pt modelId="{59B845DB-A279-4E47-A041-D845D65F809F}" type="pres">
      <dgm:prSet presAssocID="{53550F72-011A-4990-B539-8D9FDD917242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03FF9A2-8EF6-4C7C-8C16-3E9A213995D8}" type="pres">
      <dgm:prSet presAssocID="{4F4EA093-FAE0-4F5A-8819-E59F145FF78C}" presName="node" presStyleLbl="node1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5705B62-7C3A-4782-91F3-477C1DDDE953}" srcId="{53550F72-011A-4990-B539-8D9FDD917242}" destId="{4F4EA093-FAE0-4F5A-8819-E59F145FF78C}" srcOrd="0" destOrd="0" parTransId="{6DDE687C-ADDE-47B8-83E3-1AE5BE2A9560}" sibTransId="{DB77C11D-DFF9-43CE-847D-4966E9F3C600}"/>
    <dgm:cxn modelId="{465575AF-EA0D-4800-89D6-3F553DCD48FF}" type="presOf" srcId="{4F4EA093-FAE0-4F5A-8819-E59F145FF78C}" destId="{A03FF9A2-8EF6-4C7C-8C16-3E9A213995D8}" srcOrd="0" destOrd="0" presId="urn:microsoft.com/office/officeart/2005/8/layout/default"/>
    <dgm:cxn modelId="{422FFEE3-8453-4E36-AEE8-73D4A82AC284}" type="presOf" srcId="{53550F72-011A-4990-B539-8D9FDD917242}" destId="{59B845DB-A279-4E47-A041-D845D65F809F}" srcOrd="0" destOrd="0" presId="urn:microsoft.com/office/officeart/2005/8/layout/default"/>
    <dgm:cxn modelId="{AAFAC5A0-3E5F-4384-9CA2-835F71C41AAC}" type="presParOf" srcId="{59B845DB-A279-4E47-A041-D845D65F809F}" destId="{A03FF9A2-8EF6-4C7C-8C16-3E9A213995D8}" srcOrd="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AFB6FA3-0280-4DBA-BE8D-8BAB70738109}" type="doc">
      <dgm:prSet loTypeId="urn:microsoft.com/office/officeart/2005/8/layout/hProcess4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6C3F6654-7D10-410B-A937-E2C6F341F7D4}">
      <dgm:prSet phldrT="[Text]" phldr="0"/>
      <dgm:spPr/>
      <dgm:t>
        <a:bodyPr/>
        <a:lstStyle/>
        <a:p>
          <a:r>
            <a:rPr lang="en-US">
              <a:latin typeface="Calibri Light" panose="020F0302020204030204"/>
            </a:rPr>
            <a:t>Store</a:t>
          </a:r>
          <a:endParaRPr lang="en-US"/>
        </a:p>
      </dgm:t>
    </dgm:pt>
    <dgm:pt modelId="{060754D2-A692-4E6C-8636-7CB6AA329BFD}" type="parTrans" cxnId="{39FA156E-0905-40A5-BC95-34CA793C7BE6}">
      <dgm:prSet/>
      <dgm:spPr/>
      <dgm:t>
        <a:bodyPr/>
        <a:lstStyle/>
        <a:p>
          <a:endParaRPr lang="en-US"/>
        </a:p>
      </dgm:t>
    </dgm:pt>
    <dgm:pt modelId="{E3221522-B0FC-43B2-A2C9-46D918B88FE1}" type="sibTrans" cxnId="{39FA156E-0905-40A5-BC95-34CA793C7BE6}">
      <dgm:prSet/>
      <dgm:spPr/>
      <dgm:t>
        <a:bodyPr/>
        <a:lstStyle/>
        <a:p>
          <a:endParaRPr lang="en-US"/>
        </a:p>
      </dgm:t>
    </dgm:pt>
    <dgm:pt modelId="{A400B700-4724-476A-B623-B39E9A4D6F75}">
      <dgm:prSet phldrT="[Text]" phldr="0"/>
      <dgm:spPr/>
      <dgm:t>
        <a:bodyPr/>
        <a:lstStyle/>
        <a:p>
          <a:pPr rtl="0"/>
          <a:r>
            <a:rPr lang="en-US">
              <a:latin typeface="Calibri Light" panose="020F0302020204030204"/>
            </a:rPr>
            <a:t>Store massive amount of data</a:t>
          </a:r>
          <a:endParaRPr lang="en-US"/>
        </a:p>
      </dgm:t>
    </dgm:pt>
    <dgm:pt modelId="{9B3EFF91-3CAC-453E-8E42-7D34525946DC}" type="parTrans" cxnId="{19C28F5F-F949-4A05-B54A-CF2FA8526A93}">
      <dgm:prSet/>
      <dgm:spPr/>
      <dgm:t>
        <a:bodyPr/>
        <a:lstStyle/>
        <a:p>
          <a:endParaRPr lang="en-US"/>
        </a:p>
      </dgm:t>
    </dgm:pt>
    <dgm:pt modelId="{913E7858-EE4F-4D7F-9216-BD9DE80D5E37}" type="sibTrans" cxnId="{19C28F5F-F949-4A05-B54A-CF2FA8526A93}">
      <dgm:prSet/>
      <dgm:spPr/>
      <dgm:t>
        <a:bodyPr/>
        <a:lstStyle/>
        <a:p>
          <a:endParaRPr lang="en-US"/>
        </a:p>
      </dgm:t>
    </dgm:pt>
    <dgm:pt modelId="{4F23E70E-83F9-4C0D-8EC4-12E41FFAFB6A}">
      <dgm:prSet phldrT="[Text]" phldr="0"/>
      <dgm:spPr/>
      <dgm:t>
        <a:bodyPr/>
        <a:lstStyle/>
        <a:p>
          <a:r>
            <a:rPr lang="en-US">
              <a:latin typeface="Calibri Light" panose="020F0302020204030204"/>
            </a:rPr>
            <a:t>Process</a:t>
          </a:r>
          <a:endParaRPr lang="en-US"/>
        </a:p>
      </dgm:t>
    </dgm:pt>
    <dgm:pt modelId="{5653814C-C8B8-4199-A373-15A478B3B800}" type="parTrans" cxnId="{682715B5-19CE-47F9-BD68-0473C2C2E68E}">
      <dgm:prSet/>
      <dgm:spPr/>
      <dgm:t>
        <a:bodyPr/>
        <a:lstStyle/>
        <a:p>
          <a:endParaRPr lang="en-US"/>
        </a:p>
      </dgm:t>
    </dgm:pt>
    <dgm:pt modelId="{C32027E5-9313-43FC-8305-BB48C2E446F5}" type="sibTrans" cxnId="{682715B5-19CE-47F9-BD68-0473C2C2E68E}">
      <dgm:prSet/>
      <dgm:spPr/>
      <dgm:t>
        <a:bodyPr/>
        <a:lstStyle/>
        <a:p>
          <a:endParaRPr lang="en-US"/>
        </a:p>
      </dgm:t>
    </dgm:pt>
    <dgm:pt modelId="{3C2B2141-2262-4526-BFC0-9DABC53AAEA8}">
      <dgm:prSet phldrT="[Text]" phldr="0"/>
      <dgm:spPr/>
      <dgm:t>
        <a:bodyPr/>
        <a:lstStyle/>
        <a:p>
          <a:pPr rtl="0"/>
          <a:r>
            <a:rPr lang="en-US">
              <a:latin typeface="Calibri Light" panose="020F0302020204030204"/>
            </a:rPr>
            <a:t>Process it in timely manner</a:t>
          </a:r>
          <a:endParaRPr lang="en-US"/>
        </a:p>
      </dgm:t>
    </dgm:pt>
    <dgm:pt modelId="{42D69E62-BD57-4536-894C-7ABD607DA903}" type="parTrans" cxnId="{E039B9E3-278D-4504-B218-3C1AD5A9B186}">
      <dgm:prSet/>
      <dgm:spPr/>
      <dgm:t>
        <a:bodyPr/>
        <a:lstStyle/>
        <a:p>
          <a:endParaRPr lang="en-US"/>
        </a:p>
      </dgm:t>
    </dgm:pt>
    <dgm:pt modelId="{02DD6A34-C42B-4103-BD3F-0AA4CA324023}" type="sibTrans" cxnId="{E039B9E3-278D-4504-B218-3C1AD5A9B186}">
      <dgm:prSet/>
      <dgm:spPr/>
      <dgm:t>
        <a:bodyPr/>
        <a:lstStyle/>
        <a:p>
          <a:endParaRPr lang="en-US"/>
        </a:p>
      </dgm:t>
    </dgm:pt>
    <dgm:pt modelId="{D2197FA5-31EF-49B7-950C-57271441B158}">
      <dgm:prSet phldrT="[Text]" phldr="0"/>
      <dgm:spPr/>
      <dgm:t>
        <a:bodyPr/>
        <a:lstStyle/>
        <a:p>
          <a:r>
            <a:rPr lang="en-US">
              <a:latin typeface="Calibri Light" panose="020F0302020204030204"/>
            </a:rPr>
            <a:t>Scale</a:t>
          </a:r>
          <a:endParaRPr lang="en-US"/>
        </a:p>
      </dgm:t>
    </dgm:pt>
    <dgm:pt modelId="{80F3A096-B196-4680-8B12-53B956FAC2F8}" type="parTrans" cxnId="{9DFCF665-869D-41D5-A7B3-0686980C530A}">
      <dgm:prSet/>
      <dgm:spPr/>
      <dgm:t>
        <a:bodyPr/>
        <a:lstStyle/>
        <a:p>
          <a:endParaRPr lang="en-US"/>
        </a:p>
      </dgm:t>
    </dgm:pt>
    <dgm:pt modelId="{7FEE9A08-04C2-45A7-951A-192A34EC7968}" type="sibTrans" cxnId="{9DFCF665-869D-41D5-A7B3-0686980C530A}">
      <dgm:prSet/>
      <dgm:spPr/>
      <dgm:t>
        <a:bodyPr/>
        <a:lstStyle/>
        <a:p>
          <a:endParaRPr lang="en-US"/>
        </a:p>
      </dgm:t>
    </dgm:pt>
    <dgm:pt modelId="{EA659021-B6CF-4126-AE0F-8F0382489F69}">
      <dgm:prSet phldrT="[Text]" phldr="0"/>
      <dgm:spPr/>
      <dgm:t>
        <a:bodyPr/>
        <a:lstStyle/>
        <a:p>
          <a:pPr rtl="0"/>
          <a:r>
            <a:rPr lang="en-US">
              <a:latin typeface="Calibri Light" panose="020F0302020204030204"/>
            </a:rPr>
            <a:t>Scale easily as data grows</a:t>
          </a:r>
          <a:endParaRPr lang="en-US"/>
        </a:p>
      </dgm:t>
    </dgm:pt>
    <dgm:pt modelId="{87209D64-E5C4-4867-833C-9E618CDF2F14}" type="parTrans" cxnId="{8AC51DEB-17AC-4288-A8D6-0B55DF9AE158}">
      <dgm:prSet/>
      <dgm:spPr/>
      <dgm:t>
        <a:bodyPr/>
        <a:lstStyle/>
        <a:p>
          <a:endParaRPr lang="en-US"/>
        </a:p>
      </dgm:t>
    </dgm:pt>
    <dgm:pt modelId="{2A517A75-61D4-4207-B8EE-46F2AAA8904D}" type="sibTrans" cxnId="{8AC51DEB-17AC-4288-A8D6-0B55DF9AE158}">
      <dgm:prSet/>
      <dgm:spPr/>
      <dgm:t>
        <a:bodyPr/>
        <a:lstStyle/>
        <a:p>
          <a:endParaRPr lang="en-US"/>
        </a:p>
      </dgm:t>
    </dgm:pt>
    <dgm:pt modelId="{5B83C33C-6AB1-4F81-A186-5A895F78E94E}">
      <dgm:prSet phldr="0"/>
      <dgm:spPr/>
      <dgm:t>
        <a:bodyPr/>
        <a:lstStyle/>
        <a:p>
          <a:endParaRPr lang="en-US">
            <a:latin typeface="Calibri Light" panose="020F0302020204030204"/>
          </a:endParaRPr>
        </a:p>
      </dgm:t>
    </dgm:pt>
    <dgm:pt modelId="{54A44F72-EB77-4086-9FCD-65F9B6BFBB6D}" type="parTrans" cxnId="{4DF873EA-26C5-49BB-BF8B-12C409D68C90}">
      <dgm:prSet/>
      <dgm:spPr/>
    </dgm:pt>
    <dgm:pt modelId="{94E1DE43-93DF-47A6-ACAE-B81746AC7549}" type="sibTrans" cxnId="{4DF873EA-26C5-49BB-BF8B-12C409D68C90}">
      <dgm:prSet/>
      <dgm:spPr/>
    </dgm:pt>
    <dgm:pt modelId="{8133F938-13A1-4288-B1BE-D99CB9BB9E24}" type="pres">
      <dgm:prSet presAssocID="{0AFB6FA3-0280-4DBA-BE8D-8BAB70738109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28F14F3-2D15-4D09-98DC-30B9661238B2}" type="pres">
      <dgm:prSet presAssocID="{0AFB6FA3-0280-4DBA-BE8D-8BAB70738109}" presName="tSp" presStyleCnt="0"/>
      <dgm:spPr/>
    </dgm:pt>
    <dgm:pt modelId="{0A76738E-960C-49FA-915B-91F4E4DFE7FA}" type="pres">
      <dgm:prSet presAssocID="{0AFB6FA3-0280-4DBA-BE8D-8BAB70738109}" presName="bSp" presStyleCnt="0"/>
      <dgm:spPr/>
    </dgm:pt>
    <dgm:pt modelId="{4048F2A2-075F-4164-B3EA-9BB47E444054}" type="pres">
      <dgm:prSet presAssocID="{0AFB6FA3-0280-4DBA-BE8D-8BAB70738109}" presName="process" presStyleCnt="0"/>
      <dgm:spPr/>
    </dgm:pt>
    <dgm:pt modelId="{800296CF-D862-45D4-AE57-CA2C9EA554F8}" type="pres">
      <dgm:prSet presAssocID="{6C3F6654-7D10-410B-A937-E2C6F341F7D4}" presName="composite1" presStyleCnt="0"/>
      <dgm:spPr/>
    </dgm:pt>
    <dgm:pt modelId="{ACFB0A48-CC20-4529-8FA2-F5EF15E7F921}" type="pres">
      <dgm:prSet presAssocID="{6C3F6654-7D10-410B-A937-E2C6F341F7D4}" presName="dummyNode1" presStyleLbl="node1" presStyleIdx="0" presStyleCnt="3"/>
      <dgm:spPr/>
    </dgm:pt>
    <dgm:pt modelId="{EF287881-F715-4DEE-A901-9C6670A53E14}" type="pres">
      <dgm:prSet presAssocID="{6C3F6654-7D10-410B-A937-E2C6F341F7D4}" presName="childNode1" presStyleLbl="bgAcc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DE8E419-DA16-4C67-A6D0-F10246DDFB25}" type="pres">
      <dgm:prSet presAssocID="{6C3F6654-7D10-410B-A937-E2C6F341F7D4}" presName="childNode1tx" presStyleLbl="bgAcc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5186BEE-2AEF-4D93-80E1-FCE3D3C21561}" type="pres">
      <dgm:prSet presAssocID="{6C3F6654-7D10-410B-A937-E2C6F341F7D4}" presName="parentNode1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70D5516-8C42-42FC-9BA1-A4F0EE8D7F30}" type="pres">
      <dgm:prSet presAssocID="{6C3F6654-7D10-410B-A937-E2C6F341F7D4}" presName="connSite1" presStyleCnt="0"/>
      <dgm:spPr/>
    </dgm:pt>
    <dgm:pt modelId="{7F5B21FD-4587-4765-9AD7-0FA50D875573}" type="pres">
      <dgm:prSet presAssocID="{E3221522-B0FC-43B2-A2C9-46D918B88FE1}" presName="Name9" presStyleLbl="sibTrans2D1" presStyleIdx="0" presStyleCnt="2"/>
      <dgm:spPr/>
      <dgm:t>
        <a:bodyPr/>
        <a:lstStyle/>
        <a:p>
          <a:endParaRPr lang="en-US"/>
        </a:p>
      </dgm:t>
    </dgm:pt>
    <dgm:pt modelId="{FF80EC85-22FF-4280-933C-D84DF0E0E504}" type="pres">
      <dgm:prSet presAssocID="{4F23E70E-83F9-4C0D-8EC4-12E41FFAFB6A}" presName="composite2" presStyleCnt="0"/>
      <dgm:spPr/>
    </dgm:pt>
    <dgm:pt modelId="{7216D574-380D-4A23-87D3-26E51D7E5CD0}" type="pres">
      <dgm:prSet presAssocID="{4F23E70E-83F9-4C0D-8EC4-12E41FFAFB6A}" presName="dummyNode2" presStyleLbl="node1" presStyleIdx="0" presStyleCnt="3"/>
      <dgm:spPr/>
    </dgm:pt>
    <dgm:pt modelId="{F354E8AF-1EFB-4838-A4FA-C8C583D69DCE}" type="pres">
      <dgm:prSet presAssocID="{4F23E70E-83F9-4C0D-8EC4-12E41FFAFB6A}" presName="childNode2" presStyleLbl="bgAcc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35F1179-BF8D-49BD-B67C-FAA7D13EDB33}" type="pres">
      <dgm:prSet presAssocID="{4F23E70E-83F9-4C0D-8EC4-12E41FFAFB6A}" presName="childNode2tx" presStyleLbl="bgAcc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ADCFE68-CFBC-4430-B858-2B79F2F11BB8}" type="pres">
      <dgm:prSet presAssocID="{4F23E70E-83F9-4C0D-8EC4-12E41FFAFB6A}" presName="parentNode2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FDB0396-DEF4-4E20-ACB0-C2BDB399B063}" type="pres">
      <dgm:prSet presAssocID="{4F23E70E-83F9-4C0D-8EC4-12E41FFAFB6A}" presName="connSite2" presStyleCnt="0"/>
      <dgm:spPr/>
    </dgm:pt>
    <dgm:pt modelId="{93F9750F-845B-49A8-A277-7B69DCC33B95}" type="pres">
      <dgm:prSet presAssocID="{C32027E5-9313-43FC-8305-BB48C2E446F5}" presName="Name18" presStyleLbl="sibTrans2D1" presStyleIdx="1" presStyleCnt="2"/>
      <dgm:spPr/>
      <dgm:t>
        <a:bodyPr/>
        <a:lstStyle/>
        <a:p>
          <a:endParaRPr lang="en-US"/>
        </a:p>
      </dgm:t>
    </dgm:pt>
    <dgm:pt modelId="{53B40579-118D-47A8-B9D6-5D5CC9FD15BB}" type="pres">
      <dgm:prSet presAssocID="{D2197FA5-31EF-49B7-950C-57271441B158}" presName="composite1" presStyleCnt="0"/>
      <dgm:spPr/>
    </dgm:pt>
    <dgm:pt modelId="{0D8EA5EE-D092-4907-B9D2-D3AF7F76ABB7}" type="pres">
      <dgm:prSet presAssocID="{D2197FA5-31EF-49B7-950C-57271441B158}" presName="dummyNode1" presStyleLbl="node1" presStyleIdx="1" presStyleCnt="3"/>
      <dgm:spPr/>
    </dgm:pt>
    <dgm:pt modelId="{054FA0AA-D536-4850-9E2A-68FD65A69E87}" type="pres">
      <dgm:prSet presAssocID="{D2197FA5-31EF-49B7-950C-57271441B158}" presName="childNode1" presStyleLbl="bgAcc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C2AE37A-F886-4770-BF11-125B198F1D64}" type="pres">
      <dgm:prSet presAssocID="{D2197FA5-31EF-49B7-950C-57271441B158}" presName="childNode1tx" presStyleLbl="bgAcc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42B2AC6-E5C8-460F-A8AD-54345A5CBDE4}" type="pres">
      <dgm:prSet presAssocID="{D2197FA5-31EF-49B7-950C-57271441B158}" presName="parentNode1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99E6FCC-8585-47C8-AA64-9362129597B1}" type="pres">
      <dgm:prSet presAssocID="{D2197FA5-31EF-49B7-950C-57271441B158}" presName="connSite1" presStyleCnt="0"/>
      <dgm:spPr/>
    </dgm:pt>
  </dgm:ptLst>
  <dgm:cxnLst>
    <dgm:cxn modelId="{E825EA1E-026D-4EC4-9A7F-99BA2B947E3B}" type="presOf" srcId="{E3221522-B0FC-43B2-A2C9-46D918B88FE1}" destId="{7F5B21FD-4587-4765-9AD7-0FA50D875573}" srcOrd="0" destOrd="0" presId="urn:microsoft.com/office/officeart/2005/8/layout/hProcess4"/>
    <dgm:cxn modelId="{9DFCF665-869D-41D5-A7B3-0686980C530A}" srcId="{0AFB6FA3-0280-4DBA-BE8D-8BAB70738109}" destId="{D2197FA5-31EF-49B7-950C-57271441B158}" srcOrd="2" destOrd="0" parTransId="{80F3A096-B196-4680-8B12-53B956FAC2F8}" sibTransId="{7FEE9A08-04C2-45A7-951A-192A34EC7968}"/>
    <dgm:cxn modelId="{4DF873EA-26C5-49BB-BF8B-12C409D68C90}" srcId="{D2197FA5-31EF-49B7-950C-57271441B158}" destId="{5B83C33C-6AB1-4F81-A186-5A895F78E94E}" srcOrd="1" destOrd="0" parTransId="{54A44F72-EB77-4086-9FCD-65F9B6BFBB6D}" sibTransId="{94E1DE43-93DF-47A6-ACAE-B81746AC7549}"/>
    <dgm:cxn modelId="{C19E9157-7BC9-4A9D-A75B-32B09E33C7EC}" type="presOf" srcId="{A400B700-4724-476A-B623-B39E9A4D6F75}" destId="{EF287881-F715-4DEE-A901-9C6670A53E14}" srcOrd="0" destOrd="0" presId="urn:microsoft.com/office/officeart/2005/8/layout/hProcess4"/>
    <dgm:cxn modelId="{0E639C5B-3DE1-44BC-9565-888846144D0D}" type="presOf" srcId="{5B83C33C-6AB1-4F81-A186-5A895F78E94E}" destId="{5C2AE37A-F886-4770-BF11-125B198F1D64}" srcOrd="1" destOrd="1" presId="urn:microsoft.com/office/officeart/2005/8/layout/hProcess4"/>
    <dgm:cxn modelId="{39FA156E-0905-40A5-BC95-34CA793C7BE6}" srcId="{0AFB6FA3-0280-4DBA-BE8D-8BAB70738109}" destId="{6C3F6654-7D10-410B-A937-E2C6F341F7D4}" srcOrd="0" destOrd="0" parTransId="{060754D2-A692-4E6C-8636-7CB6AA329BFD}" sibTransId="{E3221522-B0FC-43B2-A2C9-46D918B88FE1}"/>
    <dgm:cxn modelId="{21EC82C2-806E-4962-9161-329FCB935958}" type="presOf" srcId="{EA659021-B6CF-4126-AE0F-8F0382489F69}" destId="{5C2AE37A-F886-4770-BF11-125B198F1D64}" srcOrd="1" destOrd="0" presId="urn:microsoft.com/office/officeart/2005/8/layout/hProcess4"/>
    <dgm:cxn modelId="{C44838F4-E887-4C91-82C4-7A026D8FD964}" type="presOf" srcId="{3C2B2141-2262-4526-BFC0-9DABC53AAEA8}" destId="{A35F1179-BF8D-49BD-B67C-FAA7D13EDB33}" srcOrd="1" destOrd="0" presId="urn:microsoft.com/office/officeart/2005/8/layout/hProcess4"/>
    <dgm:cxn modelId="{FB2FF6F9-29A9-48AE-A275-B9FF197C3FC1}" type="presOf" srcId="{D2197FA5-31EF-49B7-950C-57271441B158}" destId="{C42B2AC6-E5C8-460F-A8AD-54345A5CBDE4}" srcOrd="0" destOrd="0" presId="urn:microsoft.com/office/officeart/2005/8/layout/hProcess4"/>
    <dgm:cxn modelId="{C097C856-B59A-4365-B544-A0196419C146}" type="presOf" srcId="{C32027E5-9313-43FC-8305-BB48C2E446F5}" destId="{93F9750F-845B-49A8-A277-7B69DCC33B95}" srcOrd="0" destOrd="0" presId="urn:microsoft.com/office/officeart/2005/8/layout/hProcess4"/>
    <dgm:cxn modelId="{19C28F5F-F949-4A05-B54A-CF2FA8526A93}" srcId="{6C3F6654-7D10-410B-A937-E2C6F341F7D4}" destId="{A400B700-4724-476A-B623-B39E9A4D6F75}" srcOrd="0" destOrd="0" parTransId="{9B3EFF91-3CAC-453E-8E42-7D34525946DC}" sibTransId="{913E7858-EE4F-4D7F-9216-BD9DE80D5E37}"/>
    <dgm:cxn modelId="{E83ED6C9-63F7-4072-B323-36FFD432A041}" type="presOf" srcId="{EA659021-B6CF-4126-AE0F-8F0382489F69}" destId="{054FA0AA-D536-4850-9E2A-68FD65A69E87}" srcOrd="0" destOrd="0" presId="urn:microsoft.com/office/officeart/2005/8/layout/hProcess4"/>
    <dgm:cxn modelId="{C961ABC4-770C-41DC-9F3F-F2910DDE1644}" type="presOf" srcId="{6C3F6654-7D10-410B-A937-E2C6F341F7D4}" destId="{35186BEE-2AEF-4D93-80E1-FCE3D3C21561}" srcOrd="0" destOrd="0" presId="urn:microsoft.com/office/officeart/2005/8/layout/hProcess4"/>
    <dgm:cxn modelId="{E039B9E3-278D-4504-B218-3C1AD5A9B186}" srcId="{4F23E70E-83F9-4C0D-8EC4-12E41FFAFB6A}" destId="{3C2B2141-2262-4526-BFC0-9DABC53AAEA8}" srcOrd="0" destOrd="0" parTransId="{42D69E62-BD57-4536-894C-7ABD607DA903}" sibTransId="{02DD6A34-C42B-4103-BD3F-0AA4CA324023}"/>
    <dgm:cxn modelId="{0D314627-2013-4944-AEB5-10359E1B099F}" type="presOf" srcId="{5B83C33C-6AB1-4F81-A186-5A895F78E94E}" destId="{054FA0AA-D536-4850-9E2A-68FD65A69E87}" srcOrd="0" destOrd="1" presId="urn:microsoft.com/office/officeart/2005/8/layout/hProcess4"/>
    <dgm:cxn modelId="{61931AAE-A450-45BF-A88A-BB268E0112F0}" type="presOf" srcId="{3C2B2141-2262-4526-BFC0-9DABC53AAEA8}" destId="{F354E8AF-1EFB-4838-A4FA-C8C583D69DCE}" srcOrd="0" destOrd="0" presId="urn:microsoft.com/office/officeart/2005/8/layout/hProcess4"/>
    <dgm:cxn modelId="{822F7F6F-5F8B-4FB4-8FF4-8D3E03FB221C}" type="presOf" srcId="{0AFB6FA3-0280-4DBA-BE8D-8BAB70738109}" destId="{8133F938-13A1-4288-B1BE-D99CB9BB9E24}" srcOrd="0" destOrd="0" presId="urn:microsoft.com/office/officeart/2005/8/layout/hProcess4"/>
    <dgm:cxn modelId="{682715B5-19CE-47F9-BD68-0473C2C2E68E}" srcId="{0AFB6FA3-0280-4DBA-BE8D-8BAB70738109}" destId="{4F23E70E-83F9-4C0D-8EC4-12E41FFAFB6A}" srcOrd="1" destOrd="0" parTransId="{5653814C-C8B8-4199-A373-15A478B3B800}" sibTransId="{C32027E5-9313-43FC-8305-BB48C2E446F5}"/>
    <dgm:cxn modelId="{A7593E98-EB6A-4D1C-95FE-E89B7DD0CFE3}" type="presOf" srcId="{A400B700-4724-476A-B623-B39E9A4D6F75}" destId="{2DE8E419-DA16-4C67-A6D0-F10246DDFB25}" srcOrd="1" destOrd="0" presId="urn:microsoft.com/office/officeart/2005/8/layout/hProcess4"/>
    <dgm:cxn modelId="{8AC51DEB-17AC-4288-A8D6-0B55DF9AE158}" srcId="{D2197FA5-31EF-49B7-950C-57271441B158}" destId="{EA659021-B6CF-4126-AE0F-8F0382489F69}" srcOrd="0" destOrd="0" parTransId="{87209D64-E5C4-4867-833C-9E618CDF2F14}" sibTransId="{2A517A75-61D4-4207-B8EE-46F2AAA8904D}"/>
    <dgm:cxn modelId="{776300B8-80CB-4088-AFC4-73E87AB1E696}" type="presOf" srcId="{4F23E70E-83F9-4C0D-8EC4-12E41FFAFB6A}" destId="{EADCFE68-CFBC-4430-B858-2B79F2F11BB8}" srcOrd="0" destOrd="0" presId="urn:microsoft.com/office/officeart/2005/8/layout/hProcess4"/>
    <dgm:cxn modelId="{A27142E2-CD8B-4E12-B375-EE38EA28E4D8}" type="presParOf" srcId="{8133F938-13A1-4288-B1BE-D99CB9BB9E24}" destId="{F28F14F3-2D15-4D09-98DC-30B9661238B2}" srcOrd="0" destOrd="0" presId="urn:microsoft.com/office/officeart/2005/8/layout/hProcess4"/>
    <dgm:cxn modelId="{CBBC3C88-DA2E-486A-BFC3-F612A163D393}" type="presParOf" srcId="{8133F938-13A1-4288-B1BE-D99CB9BB9E24}" destId="{0A76738E-960C-49FA-915B-91F4E4DFE7FA}" srcOrd="1" destOrd="0" presId="urn:microsoft.com/office/officeart/2005/8/layout/hProcess4"/>
    <dgm:cxn modelId="{AFA55324-D6AA-4D05-BC28-8186A58EB64D}" type="presParOf" srcId="{8133F938-13A1-4288-B1BE-D99CB9BB9E24}" destId="{4048F2A2-075F-4164-B3EA-9BB47E444054}" srcOrd="2" destOrd="0" presId="urn:microsoft.com/office/officeart/2005/8/layout/hProcess4"/>
    <dgm:cxn modelId="{651AF7F2-1DF5-43FD-BAA1-22A70057D64D}" type="presParOf" srcId="{4048F2A2-075F-4164-B3EA-9BB47E444054}" destId="{800296CF-D862-45D4-AE57-CA2C9EA554F8}" srcOrd="0" destOrd="0" presId="urn:microsoft.com/office/officeart/2005/8/layout/hProcess4"/>
    <dgm:cxn modelId="{61889031-71B3-4C63-92B6-9C9B61E6745F}" type="presParOf" srcId="{800296CF-D862-45D4-AE57-CA2C9EA554F8}" destId="{ACFB0A48-CC20-4529-8FA2-F5EF15E7F921}" srcOrd="0" destOrd="0" presId="urn:microsoft.com/office/officeart/2005/8/layout/hProcess4"/>
    <dgm:cxn modelId="{4089C93E-A1D1-4CBF-8B28-5F3CA31DBC68}" type="presParOf" srcId="{800296CF-D862-45D4-AE57-CA2C9EA554F8}" destId="{EF287881-F715-4DEE-A901-9C6670A53E14}" srcOrd="1" destOrd="0" presId="urn:microsoft.com/office/officeart/2005/8/layout/hProcess4"/>
    <dgm:cxn modelId="{0690477E-626B-41F3-9752-991E0DCA4C68}" type="presParOf" srcId="{800296CF-D862-45D4-AE57-CA2C9EA554F8}" destId="{2DE8E419-DA16-4C67-A6D0-F10246DDFB25}" srcOrd="2" destOrd="0" presId="urn:microsoft.com/office/officeart/2005/8/layout/hProcess4"/>
    <dgm:cxn modelId="{0577F347-2A9F-4D40-B56A-0B0D90F53B63}" type="presParOf" srcId="{800296CF-D862-45D4-AE57-CA2C9EA554F8}" destId="{35186BEE-2AEF-4D93-80E1-FCE3D3C21561}" srcOrd="3" destOrd="0" presId="urn:microsoft.com/office/officeart/2005/8/layout/hProcess4"/>
    <dgm:cxn modelId="{7A88CCBA-A29D-4387-A90F-EA9D7E87FE28}" type="presParOf" srcId="{800296CF-D862-45D4-AE57-CA2C9EA554F8}" destId="{E70D5516-8C42-42FC-9BA1-A4F0EE8D7F30}" srcOrd="4" destOrd="0" presId="urn:microsoft.com/office/officeart/2005/8/layout/hProcess4"/>
    <dgm:cxn modelId="{D48A2FD8-C621-4487-963E-8F8D79B6EE46}" type="presParOf" srcId="{4048F2A2-075F-4164-B3EA-9BB47E444054}" destId="{7F5B21FD-4587-4765-9AD7-0FA50D875573}" srcOrd="1" destOrd="0" presId="urn:microsoft.com/office/officeart/2005/8/layout/hProcess4"/>
    <dgm:cxn modelId="{622DF040-F7D8-4690-A8DB-FB5095D8FF0E}" type="presParOf" srcId="{4048F2A2-075F-4164-B3EA-9BB47E444054}" destId="{FF80EC85-22FF-4280-933C-D84DF0E0E504}" srcOrd="2" destOrd="0" presId="urn:microsoft.com/office/officeart/2005/8/layout/hProcess4"/>
    <dgm:cxn modelId="{D6274876-EBF0-4177-A6C4-893F23699AEC}" type="presParOf" srcId="{FF80EC85-22FF-4280-933C-D84DF0E0E504}" destId="{7216D574-380D-4A23-87D3-26E51D7E5CD0}" srcOrd="0" destOrd="0" presId="urn:microsoft.com/office/officeart/2005/8/layout/hProcess4"/>
    <dgm:cxn modelId="{8D9FD6BE-45A6-4639-897F-097E0957BA2D}" type="presParOf" srcId="{FF80EC85-22FF-4280-933C-D84DF0E0E504}" destId="{F354E8AF-1EFB-4838-A4FA-C8C583D69DCE}" srcOrd="1" destOrd="0" presId="urn:microsoft.com/office/officeart/2005/8/layout/hProcess4"/>
    <dgm:cxn modelId="{7456F130-1985-48BE-A7D0-35DD5C453135}" type="presParOf" srcId="{FF80EC85-22FF-4280-933C-D84DF0E0E504}" destId="{A35F1179-BF8D-49BD-B67C-FAA7D13EDB33}" srcOrd="2" destOrd="0" presId="urn:microsoft.com/office/officeart/2005/8/layout/hProcess4"/>
    <dgm:cxn modelId="{83DF0E33-A140-49D1-9EB2-68C071D60229}" type="presParOf" srcId="{FF80EC85-22FF-4280-933C-D84DF0E0E504}" destId="{EADCFE68-CFBC-4430-B858-2B79F2F11BB8}" srcOrd="3" destOrd="0" presId="urn:microsoft.com/office/officeart/2005/8/layout/hProcess4"/>
    <dgm:cxn modelId="{49EAB8D6-857C-4248-817F-8E2BC64A4919}" type="presParOf" srcId="{FF80EC85-22FF-4280-933C-D84DF0E0E504}" destId="{EFDB0396-DEF4-4E20-ACB0-C2BDB399B063}" srcOrd="4" destOrd="0" presId="urn:microsoft.com/office/officeart/2005/8/layout/hProcess4"/>
    <dgm:cxn modelId="{9E2C5154-2F13-4F61-B029-134FD556DB68}" type="presParOf" srcId="{4048F2A2-075F-4164-B3EA-9BB47E444054}" destId="{93F9750F-845B-49A8-A277-7B69DCC33B95}" srcOrd="3" destOrd="0" presId="urn:microsoft.com/office/officeart/2005/8/layout/hProcess4"/>
    <dgm:cxn modelId="{5DD22D5F-DD7B-49EC-8DC4-F00103A1257F}" type="presParOf" srcId="{4048F2A2-075F-4164-B3EA-9BB47E444054}" destId="{53B40579-118D-47A8-B9D6-5D5CC9FD15BB}" srcOrd="4" destOrd="0" presId="urn:microsoft.com/office/officeart/2005/8/layout/hProcess4"/>
    <dgm:cxn modelId="{766D0FC9-29A2-4EF4-9C3F-4422D912EB67}" type="presParOf" srcId="{53B40579-118D-47A8-B9D6-5D5CC9FD15BB}" destId="{0D8EA5EE-D092-4907-B9D2-D3AF7F76ABB7}" srcOrd="0" destOrd="0" presId="urn:microsoft.com/office/officeart/2005/8/layout/hProcess4"/>
    <dgm:cxn modelId="{21E35F30-1586-4CFE-9D1D-1733B003D1FD}" type="presParOf" srcId="{53B40579-118D-47A8-B9D6-5D5CC9FD15BB}" destId="{054FA0AA-D536-4850-9E2A-68FD65A69E87}" srcOrd="1" destOrd="0" presId="urn:microsoft.com/office/officeart/2005/8/layout/hProcess4"/>
    <dgm:cxn modelId="{75A43852-D35B-42E3-A4F8-68750992529F}" type="presParOf" srcId="{53B40579-118D-47A8-B9D6-5D5CC9FD15BB}" destId="{5C2AE37A-F886-4770-BF11-125B198F1D64}" srcOrd="2" destOrd="0" presId="urn:microsoft.com/office/officeart/2005/8/layout/hProcess4"/>
    <dgm:cxn modelId="{6A7628E8-AC7D-49F9-8983-97B032F4BEEC}" type="presParOf" srcId="{53B40579-118D-47A8-B9D6-5D5CC9FD15BB}" destId="{C42B2AC6-E5C8-460F-A8AD-54345A5CBDE4}" srcOrd="3" destOrd="0" presId="urn:microsoft.com/office/officeart/2005/8/layout/hProcess4"/>
    <dgm:cxn modelId="{F37B67AC-179A-4E5D-98F7-6768583E55FF}" type="presParOf" srcId="{53B40579-118D-47A8-B9D6-5D5CC9FD15BB}" destId="{E99E6FCC-8585-47C8-AA64-9362129597B1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03FF9A2-8EF6-4C7C-8C16-3E9A213995D8}">
      <dsp:nvSpPr>
        <dsp:cNvPr id="0" name=""/>
        <dsp:cNvSpPr/>
      </dsp:nvSpPr>
      <dsp:spPr>
        <a:xfrm>
          <a:off x="92127" y="611"/>
          <a:ext cx="2035484" cy="122129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>
              <a:latin typeface="Calibri"/>
              <a:cs typeface="Calibri"/>
            </a:rPr>
            <a:t>2.5 Quintillions(18 Zeros) Bytes of Data created every day. </a:t>
          </a:r>
        </a:p>
      </dsp:txBody>
      <dsp:txXfrm>
        <a:off x="92127" y="611"/>
        <a:ext cx="2035484" cy="122129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287881-F715-4DEE-A901-9C6670A53E14}">
      <dsp:nvSpPr>
        <dsp:cNvPr id="0" name=""/>
        <dsp:cNvSpPr/>
      </dsp:nvSpPr>
      <dsp:spPr>
        <a:xfrm>
          <a:off x="317656" y="832193"/>
          <a:ext cx="1938815" cy="159911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228600" lvl="1" indent="-228600" algn="l" defTabSz="9779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200" kern="1200">
              <a:latin typeface="Calibri Light" panose="020F0302020204030204"/>
            </a:rPr>
            <a:t>Store massive amount of data</a:t>
          </a:r>
          <a:endParaRPr lang="en-US" sz="2200" kern="1200"/>
        </a:p>
      </dsp:txBody>
      <dsp:txXfrm>
        <a:off x="354456" y="868993"/>
        <a:ext cx="1865215" cy="1182849"/>
      </dsp:txXfrm>
    </dsp:sp>
    <dsp:sp modelId="{7F5B21FD-4587-4765-9AD7-0FA50D875573}">
      <dsp:nvSpPr>
        <dsp:cNvPr id="0" name=""/>
        <dsp:cNvSpPr/>
      </dsp:nvSpPr>
      <dsp:spPr>
        <a:xfrm>
          <a:off x="1385086" y="1133560"/>
          <a:ext cx="2255588" cy="2255588"/>
        </a:xfrm>
        <a:prstGeom prst="leftCircularArrow">
          <a:avLst>
            <a:gd name="adj1" fmla="val 3671"/>
            <a:gd name="adj2" fmla="val 457399"/>
            <a:gd name="adj3" fmla="val 2232910"/>
            <a:gd name="adj4" fmla="val 9024489"/>
            <a:gd name="adj5" fmla="val 4283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186BEE-2AEF-4D93-80E1-FCE3D3C21561}">
      <dsp:nvSpPr>
        <dsp:cNvPr id="0" name=""/>
        <dsp:cNvSpPr/>
      </dsp:nvSpPr>
      <dsp:spPr>
        <a:xfrm>
          <a:off x="748504" y="2088642"/>
          <a:ext cx="1723391" cy="685335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4295" tIns="49530" rIns="74295" bIns="49530" numCol="1" spcCol="1270" anchor="ctr" anchorCtr="0">
          <a:noAutofit/>
        </a:bodyPr>
        <a:lstStyle/>
        <a:p>
          <a:pPr lvl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900" kern="1200">
              <a:latin typeface="Calibri Light" panose="020F0302020204030204"/>
            </a:rPr>
            <a:t>Store</a:t>
          </a:r>
          <a:endParaRPr lang="en-US" sz="3900" kern="1200"/>
        </a:p>
      </dsp:txBody>
      <dsp:txXfrm>
        <a:off x="768577" y="2108715"/>
        <a:ext cx="1683245" cy="645189"/>
      </dsp:txXfrm>
    </dsp:sp>
    <dsp:sp modelId="{F354E8AF-1EFB-4838-A4FA-C8C583D69DCE}">
      <dsp:nvSpPr>
        <dsp:cNvPr id="0" name=""/>
        <dsp:cNvSpPr/>
      </dsp:nvSpPr>
      <dsp:spPr>
        <a:xfrm>
          <a:off x="2866230" y="832193"/>
          <a:ext cx="1938815" cy="159911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3379271"/>
              <a:satOff val="-8710"/>
              <a:lumOff val="-588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228600" lvl="1" indent="-228600" algn="l" defTabSz="9779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200" kern="1200">
              <a:latin typeface="Calibri Light" panose="020F0302020204030204"/>
            </a:rPr>
            <a:t>Process it in timely manner</a:t>
          </a:r>
          <a:endParaRPr lang="en-US" sz="2200" kern="1200"/>
        </a:p>
      </dsp:txBody>
      <dsp:txXfrm>
        <a:off x="2903030" y="1211661"/>
        <a:ext cx="1865215" cy="1182849"/>
      </dsp:txXfrm>
    </dsp:sp>
    <dsp:sp modelId="{93F9750F-845B-49A8-A277-7B69DCC33B95}">
      <dsp:nvSpPr>
        <dsp:cNvPr id="0" name=""/>
        <dsp:cNvSpPr/>
      </dsp:nvSpPr>
      <dsp:spPr>
        <a:xfrm>
          <a:off x="3917503" y="-188344"/>
          <a:ext cx="2503325" cy="2503325"/>
        </a:xfrm>
        <a:prstGeom prst="circularArrow">
          <a:avLst>
            <a:gd name="adj1" fmla="val 3308"/>
            <a:gd name="adj2" fmla="val 408578"/>
            <a:gd name="adj3" fmla="val 19415911"/>
            <a:gd name="adj4" fmla="val 12575511"/>
            <a:gd name="adj5" fmla="val 3859"/>
          </a:avLst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DCFE68-CFBC-4430-B858-2B79F2F11BB8}">
      <dsp:nvSpPr>
        <dsp:cNvPr id="0" name=""/>
        <dsp:cNvSpPr/>
      </dsp:nvSpPr>
      <dsp:spPr>
        <a:xfrm>
          <a:off x="3297078" y="489525"/>
          <a:ext cx="1723391" cy="685335"/>
        </a:xfrm>
        <a:prstGeom prst="roundRect">
          <a:avLst>
            <a:gd name="adj" fmla="val 10000"/>
          </a:avLst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4295" tIns="49530" rIns="74295" bIns="49530" numCol="1" spcCol="1270" anchor="ctr" anchorCtr="0">
          <a:noAutofit/>
        </a:bodyPr>
        <a:lstStyle/>
        <a:p>
          <a:pPr lvl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900" kern="1200">
              <a:latin typeface="Calibri Light" panose="020F0302020204030204"/>
            </a:rPr>
            <a:t>Process</a:t>
          </a:r>
          <a:endParaRPr lang="en-US" sz="3900" kern="1200"/>
        </a:p>
      </dsp:txBody>
      <dsp:txXfrm>
        <a:off x="3317151" y="509598"/>
        <a:ext cx="1683245" cy="645189"/>
      </dsp:txXfrm>
    </dsp:sp>
    <dsp:sp modelId="{054FA0AA-D536-4850-9E2A-68FD65A69E87}">
      <dsp:nvSpPr>
        <dsp:cNvPr id="0" name=""/>
        <dsp:cNvSpPr/>
      </dsp:nvSpPr>
      <dsp:spPr>
        <a:xfrm>
          <a:off x="5414804" y="832193"/>
          <a:ext cx="1938815" cy="159911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228600" lvl="1" indent="-228600" algn="l" defTabSz="9779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200" kern="1200">
              <a:latin typeface="Calibri Light" panose="020F0302020204030204"/>
            </a:rPr>
            <a:t>Scale easily as data grows</a:t>
          </a:r>
          <a:endParaRPr lang="en-US" sz="2200" kern="120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2200" kern="1200">
            <a:latin typeface="Calibri Light" panose="020F0302020204030204"/>
          </a:endParaRPr>
        </a:p>
      </dsp:txBody>
      <dsp:txXfrm>
        <a:off x="5451604" y="868993"/>
        <a:ext cx="1865215" cy="1182849"/>
      </dsp:txXfrm>
    </dsp:sp>
    <dsp:sp modelId="{C42B2AC6-E5C8-460F-A8AD-54345A5CBDE4}">
      <dsp:nvSpPr>
        <dsp:cNvPr id="0" name=""/>
        <dsp:cNvSpPr/>
      </dsp:nvSpPr>
      <dsp:spPr>
        <a:xfrm>
          <a:off x="5845652" y="2088642"/>
          <a:ext cx="1723391" cy="685335"/>
        </a:xfrm>
        <a:prstGeom prst="roundRect">
          <a:avLst>
            <a:gd name="adj" fmla="val 10000"/>
          </a:avLst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4295" tIns="49530" rIns="74295" bIns="49530" numCol="1" spcCol="1270" anchor="ctr" anchorCtr="0">
          <a:noAutofit/>
        </a:bodyPr>
        <a:lstStyle/>
        <a:p>
          <a:pPr lvl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900" kern="1200">
              <a:latin typeface="Calibri Light" panose="020F0302020204030204"/>
            </a:rPr>
            <a:t>Scale</a:t>
          </a:r>
          <a:endParaRPr lang="en-US" sz="3900" kern="1200"/>
        </a:p>
      </dsp:txBody>
      <dsp:txXfrm>
        <a:off x="5865725" y="2108715"/>
        <a:ext cx="1683245" cy="64518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3108cd8ea2_0_1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13108cd8ea2_0_1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3108cd8ea2_0_1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13108cd8ea2_0_1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3108cd8ea2_0_1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13108cd8ea2_0_1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48824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13108cd8ea2_0_1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13108cd8ea2_0_1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3108cd8ea2_0_1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3108cd8ea2_0_1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08386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3108cd8ea2_0_1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13108cd8ea2_0_1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76166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3108cd8ea2_0_1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13108cd8ea2_0_1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17495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3108cd8ea2_0_1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13108cd8ea2_0_1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3108cd8ea2_0_1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13108cd8ea2_0_1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477253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3108cd8ea2_0_1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13108cd8ea2_0_1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96775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3c6403c49f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13c6403c49f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13108cd8ea2_0_10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13108cd8ea2_0_10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3108cd8ea2_0_1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13108cd8ea2_0_1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13108cd8ea2_0_1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13108cd8ea2_0_1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3108cd8ea2_0_10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13108cd8ea2_0_10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13108cd8ea2_0_1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13108cd8ea2_0_1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13108cd8ea2_0_1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13108cd8ea2_0_1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13108cd8ea2_0_1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13108cd8ea2_0_1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61108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68E1BF-C23F-7903-E824-62ABC149DE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825C1B-B117-17DC-B0C6-153D8CB771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3370EF-9A41-8401-27E7-53D6C7753E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F61DD-351D-4F53-861B-A2EEC40874D9}" type="datetimeFigureOut">
              <a:rPr lang="en-IN" smtClean="0"/>
              <a:t>30-03-2024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367D81-7643-D56C-34C3-096B5780B9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0C1C34-4F8F-0B44-B5CA-81E58D902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02414321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B3082-51A3-1A04-BE37-37BD6B59E5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F9A665A-3EFF-A910-3A0F-1F75D9B4EE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788A45-E943-893F-6834-AA871F256D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F61DD-351D-4F53-861B-A2EEC40874D9}" type="datetimeFigureOut">
              <a:rPr lang="en-IN" smtClean="0"/>
              <a:t>30-03-2024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3E9AB2-A396-F072-FBB5-CF2AC8E54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4B6D5E-27AF-0615-CAB7-37699F8C6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6373443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9932B0-DB4D-C045-DCE5-54022DC5B78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C6D28D4-A488-A341-A25D-AF79129484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C8D28D-FC28-572A-34A8-7C38C5ADB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F61DD-351D-4F53-861B-A2EEC40874D9}" type="datetimeFigureOut">
              <a:rPr lang="en-IN" smtClean="0"/>
              <a:t>30-03-2024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B977AA-BE5F-0ADE-D6D0-9B8324BEFC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CCCD61-EEBD-B76E-14F6-159569BC2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54971750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4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342891" lvl="0" indent="-257168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685783" lvl="1" indent="-238119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028674" lvl="2" indent="-238119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371566" lvl="3" indent="-238119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1714457" lvl="4" indent="-238119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057349" lvl="5" indent="-238119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2400240" lvl="6" indent="-238119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2743131" lvl="7" indent="-238119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3086023" lvl="8" indent="-238119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8682426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56E8D4-6386-C72B-FFA6-849DD6A356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4D0933-2044-6BE0-5E09-E4B2727E16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D73AC6-DA5D-DA4A-DEAF-27C7292642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F61DD-351D-4F53-861B-A2EEC40874D9}" type="datetimeFigureOut">
              <a:rPr lang="en-IN" smtClean="0"/>
              <a:t>30-03-2024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9450C0-C61F-BE90-8BBE-8D2D76C81B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2CF4EE-E38C-A8C6-5B2F-E5BA9AAA6A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pic>
        <p:nvPicPr>
          <p:cNvPr id="7" name="Picture 2" descr="cloudthat logo by J Muse on Dribbble">
            <a:extLst>
              <a:ext uri="{FF2B5EF4-FFF2-40B4-BE49-F238E27FC236}">
                <a16:creationId xmlns:a16="http://schemas.microsoft.com/office/drawing/2014/main" id="{59357989-BC56-B3A1-1D9F-DA328675888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4878" y="54658"/>
            <a:ext cx="1217883" cy="912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4585330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577B4-0DF2-FA2C-5475-BB9BC52372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D26702-62C1-52E9-F106-D2F5E2EB13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31D312-CC5B-BCB9-4343-7E75C1D68D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F61DD-351D-4F53-861B-A2EEC40874D9}" type="datetimeFigureOut">
              <a:rPr lang="en-IN" smtClean="0"/>
              <a:t>30-03-2024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FD4477-258C-5C97-0D5D-DB33687B07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423A80-CA2A-A2C4-1B7F-EAD53B5AD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17965101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427444-AD09-DE84-4071-576606439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7982BB-CEA2-E85C-8B4A-3304E726FF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9430B5-D394-3321-CF83-925B54AD7F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2593EF-6C9C-4A83-B9A3-FA23AA7619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F61DD-351D-4F53-861B-A2EEC40874D9}" type="datetimeFigureOut">
              <a:rPr lang="en-IN" smtClean="0"/>
              <a:t>30-03-2024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EF9AF1-2EF6-742A-1CF6-AA689DABD0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393573-5EBC-7A65-F052-3E857B03C6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009107915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B485B-71C4-6616-54F4-32B0AF5278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967B2B-1F32-FFD6-554F-2AFDC626C5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4AE7F1-0293-A4E9-30D4-E2C05DD168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A6E0601-8645-BBE3-1945-360A1F1278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5AC9DE2-8E88-0370-9290-F88BFBE1AC4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EC85419-B108-09A6-B61C-2752761BD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F61DD-351D-4F53-861B-A2EEC40874D9}" type="datetimeFigureOut">
              <a:rPr lang="en-IN" smtClean="0"/>
              <a:t>30-03-2024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D02AF2-87F6-B1CB-F830-F441037BF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D9B5D1C-D87D-77D6-3E67-AF3BD94AF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86613408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628FC2-A2F9-E1D5-FF0E-B918F73C8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3ECAD5E-69B0-00EB-6B2A-BB7DD552AF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F61DD-351D-4F53-861B-A2EEC40874D9}" type="datetimeFigureOut">
              <a:rPr lang="en-IN" smtClean="0"/>
              <a:t>30-03-2024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314928-4124-5026-22D4-84D66E16FF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34570B-798F-2441-4C9F-AEB40E6E60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62391452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19765FA-80B6-A596-25A5-0D4D8A517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F61DD-351D-4F53-861B-A2EEC40874D9}" type="datetimeFigureOut">
              <a:rPr lang="en-IN" smtClean="0"/>
              <a:t>30-03-2024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4DE912B-EA71-F1FE-A13A-CC6774949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D59A4F-994D-5BF1-866E-4229B2C9C1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6317854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9570F-C8B6-0DFF-27AF-5D3B65B8A1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61E684-1605-C06F-3DBB-C10E2078E1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F76945-E888-7BB5-FEED-010E63A385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22B614-B73A-7D0D-27DC-5345539DE0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F61DD-351D-4F53-861B-A2EEC40874D9}" type="datetimeFigureOut">
              <a:rPr lang="en-IN" smtClean="0"/>
              <a:t>30-03-2024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8DFC4F-5EF2-6529-5D14-77684D93C7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E645BD-A663-4577-A3F0-57FCD6E2A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51080831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BFD9FE-48D5-3073-99D3-5997AA896A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FF2339B-6CA6-1FED-B8EA-32356771C8A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409956-188F-8065-A46B-E37131F688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429096-A72E-E982-9781-02619E110C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F61DD-351D-4F53-861B-A2EEC40874D9}" type="datetimeFigureOut">
              <a:rPr lang="en-IN" smtClean="0"/>
              <a:t>30-03-2024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693B27-E99A-C688-1A8C-5F5F375A64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473D44-A423-0ABB-5E5B-BBCFA87825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40974558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FA30F08-48B4-4889-E0F3-30774DC88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9CDA4A-DC25-E38A-B05C-247D519154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D1F2FD-62A0-5ED0-25BC-EA940812AE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9F61DD-351D-4F53-861B-A2EEC40874D9}" type="datetimeFigureOut">
              <a:rPr lang="en-IN" smtClean="0"/>
              <a:t>30-03-2024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1F3215-3148-8892-AAB1-80DC1E9DBB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F851FE-E136-B4BA-1B6C-2BF6849F36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22447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.pn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.png"/><Relationship Id="rId4" Type="http://schemas.openxmlformats.org/officeDocument/2006/relationships/image" Target="../media/image1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1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sv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C497725C-6431-496A-B11C-691354780DC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5143023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876155-4935-CE66-AAC9-ADA80E68C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6012" y="67477"/>
            <a:ext cx="4776540" cy="798892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 defTabSz="914400"/>
            <a:r>
              <a:rPr lang="en-US" sz="4100" kern="1200">
                <a:latin typeface="+mj-lt"/>
                <a:ea typeface="+mj-ea"/>
                <a:cs typeface="+mj-cs"/>
              </a:rPr>
              <a:t>Welcome</a:t>
            </a:r>
            <a:r>
              <a:rPr lang="en-US" sz="4100"/>
              <a:t> </a:t>
            </a:r>
            <a:endParaRPr lang="en-US" sz="4100" kern="120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D0A9E8F7-CEE6-978E-AE52-9B678017D9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62" r="6364" b="-3"/>
          <a:stretch/>
        </p:blipFill>
        <p:spPr bwMode="auto">
          <a:xfrm>
            <a:off x="1621044" y="871342"/>
            <a:ext cx="6050497" cy="3570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loudthat logo by J Muse on Dribbble">
            <a:extLst>
              <a:ext uri="{FF2B5EF4-FFF2-40B4-BE49-F238E27FC236}">
                <a16:creationId xmlns:a16="http://schemas.microsoft.com/office/drawing/2014/main" id="{D56064BD-1A37-2D4D-8ADA-1FADC21C4B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2498" y="67477"/>
            <a:ext cx="1217883" cy="912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0340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E626725-F1EA-E6C4-D596-7884A148AE42}"/>
              </a:ext>
            </a:extLst>
          </p:cNvPr>
          <p:cNvSpPr txBox="1"/>
          <p:nvPr/>
        </p:nvSpPr>
        <p:spPr>
          <a:xfrm>
            <a:off x="1233829" y="525036"/>
            <a:ext cx="2742747" cy="378565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/>
              <a:t>Monolithic System</a:t>
            </a:r>
          </a:p>
          <a:p>
            <a:endParaRPr lang="en-US" sz="2000" b="1"/>
          </a:p>
          <a:p>
            <a:endParaRPr lang="en-US" sz="2000" b="1"/>
          </a:p>
          <a:p>
            <a:endParaRPr lang="en-US" sz="2000" b="1"/>
          </a:p>
          <a:p>
            <a:endParaRPr lang="en-US" sz="2000" b="1"/>
          </a:p>
          <a:p>
            <a:endParaRPr lang="en-US" sz="2000" b="1"/>
          </a:p>
          <a:p>
            <a:endParaRPr lang="en-US" sz="2000" b="1"/>
          </a:p>
          <a:p>
            <a:endParaRPr lang="en-US" sz="2000" b="1"/>
          </a:p>
          <a:p>
            <a:endParaRPr lang="en-US" sz="2000" b="1"/>
          </a:p>
          <a:p>
            <a:endParaRPr lang="en-US" sz="2000" b="1"/>
          </a:p>
          <a:p>
            <a:endParaRPr lang="en-US" sz="2000" b="1"/>
          </a:p>
          <a:p>
            <a:endParaRPr lang="en-US" sz="2000" b="1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7C550F-157E-ED42-BBB8-B4EF76A27733}"/>
              </a:ext>
            </a:extLst>
          </p:cNvPr>
          <p:cNvSpPr txBox="1"/>
          <p:nvPr/>
        </p:nvSpPr>
        <p:spPr>
          <a:xfrm>
            <a:off x="4751323" y="525036"/>
            <a:ext cx="2742747" cy="378565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IN" sz="2000" b="1" dirty="0"/>
              <a:t>Distributed System</a:t>
            </a:r>
          </a:p>
          <a:p>
            <a:endParaRPr lang="en-IN" sz="2000" b="1"/>
          </a:p>
          <a:p>
            <a:endParaRPr lang="en-IN" sz="2000" b="1"/>
          </a:p>
          <a:p>
            <a:endParaRPr lang="en-IN" sz="2000" b="1"/>
          </a:p>
          <a:p>
            <a:endParaRPr lang="en-IN" sz="2000" b="1"/>
          </a:p>
          <a:p>
            <a:endParaRPr lang="en-IN" sz="2000" b="1"/>
          </a:p>
          <a:p>
            <a:endParaRPr lang="en-IN" sz="2000" b="1"/>
          </a:p>
          <a:p>
            <a:endParaRPr lang="en-IN" sz="2000" b="1"/>
          </a:p>
          <a:p>
            <a:endParaRPr lang="en-IN" sz="2000" b="1"/>
          </a:p>
          <a:p>
            <a:endParaRPr lang="en-IN" sz="2000" b="1"/>
          </a:p>
          <a:p>
            <a:endParaRPr lang="en-IN" sz="2000" b="1"/>
          </a:p>
          <a:p>
            <a:endParaRPr lang="en-IN" sz="2000" b="1"/>
          </a:p>
        </p:txBody>
      </p:sp>
      <p:pic>
        <p:nvPicPr>
          <p:cNvPr id="6" name="Picture 2" descr="Dell Desktop CPU, Memory Size (RAM): Upto 8 GB, Rs 22000 Katze Technologies  | ID: 16597019033">
            <a:extLst>
              <a:ext uri="{FF2B5EF4-FFF2-40B4-BE49-F238E27FC236}">
                <a16:creationId xmlns:a16="http://schemas.microsoft.com/office/drawing/2014/main" id="{78D35516-87BE-D70F-39A2-8D4054678A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953" y="1645723"/>
            <a:ext cx="2143125" cy="2143125"/>
          </a:xfrm>
          <a:prstGeom prst="rect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39000">
                <a:schemeClr val="accent1">
                  <a:lumMod val="40000"/>
                  <a:lumOff val="60000"/>
                </a:schemeClr>
              </a:gs>
              <a:gs pos="56000">
                <a:schemeClr val="accent1">
                  <a:lumMod val="60000"/>
                  <a:lumOff val="40000"/>
                </a:schemeClr>
              </a:gs>
              <a:gs pos="100000">
                <a:srgbClr val="65D7FF"/>
              </a:gs>
            </a:gsLst>
            <a:lin ang="5400000" scaled="1"/>
          </a:gradFill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A524B18-E80B-7D94-1F04-172C9C1A65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5040" y="1404547"/>
            <a:ext cx="2065660" cy="21577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A3BE568-2261-6E2E-50ED-E63E06B48810}"/>
              </a:ext>
            </a:extLst>
          </p:cNvPr>
          <p:cNvSpPr txBox="1"/>
          <p:nvPr/>
        </p:nvSpPr>
        <p:spPr>
          <a:xfrm>
            <a:off x="7640943" y="4804934"/>
            <a:ext cx="1492274" cy="338554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Times New Roman"/>
                <a:cs typeface="Times New Roman"/>
              </a:rPr>
              <a:t>Naval </a:t>
            </a:r>
            <a:r>
              <a:rPr lang="en-US" sz="1600" dirty="0" err="1">
                <a:solidFill>
                  <a:schemeClr val="accent1">
                    <a:lumMod val="50000"/>
                  </a:schemeClr>
                </a:solidFill>
                <a:latin typeface="Times New Roman"/>
                <a:ea typeface="Roboto"/>
                <a:cs typeface="Roboto"/>
              </a:rPr>
              <a:t>Yemul</a:t>
            </a:r>
            <a:endParaRPr lang="en-IN" sz="1600" dirty="0" err="1">
              <a:solidFill>
                <a:schemeClr val="accent1">
                  <a:lumMod val="50000"/>
                </a:schemeClr>
              </a:solidFill>
              <a:latin typeface="Times New Roman"/>
              <a:ea typeface="Roboto"/>
              <a:cs typeface="Roboto"/>
            </a:endParaRPr>
          </a:p>
        </p:txBody>
      </p:sp>
      <p:pic>
        <p:nvPicPr>
          <p:cNvPr id="2" name="Picture 2" descr="cloudthat logo by J Muse on Dribbble">
            <a:extLst>
              <a:ext uri="{FF2B5EF4-FFF2-40B4-BE49-F238E27FC236}">
                <a16:creationId xmlns:a16="http://schemas.microsoft.com/office/drawing/2014/main" id="{B69B4826-D51E-24CC-E712-7DC144E8DC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2498" y="67477"/>
            <a:ext cx="1217883" cy="912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8535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6A0CE-76AA-BAC4-21A5-60B71F492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733153"/>
          </a:xfrm>
        </p:spPr>
        <p:txBody>
          <a:bodyPr/>
          <a:lstStyle/>
          <a:p>
            <a:r>
              <a:rPr lang="en-US"/>
              <a:t>Delta Lake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8C7C3D-40C2-286F-58B2-EB92039E07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4458815-DB70-F744-9ECD-7D41787CFA3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53233193"/>
              </p:ext>
            </p:extLst>
          </p:nvPr>
        </p:nvGraphicFramePr>
        <p:xfrm>
          <a:off x="185195" y="1006997"/>
          <a:ext cx="8755605" cy="384033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746556">
                  <a:extLst>
                    <a:ext uri="{9D8B030D-6E8A-4147-A177-3AD203B41FA5}">
                      <a16:colId xmlns:a16="http://schemas.microsoft.com/office/drawing/2014/main" val="2494932361"/>
                    </a:ext>
                  </a:extLst>
                </a:gridCol>
                <a:gridCol w="2746556">
                  <a:extLst>
                    <a:ext uri="{9D8B030D-6E8A-4147-A177-3AD203B41FA5}">
                      <a16:colId xmlns:a16="http://schemas.microsoft.com/office/drawing/2014/main" val="553821861"/>
                    </a:ext>
                  </a:extLst>
                </a:gridCol>
                <a:gridCol w="3262493">
                  <a:extLst>
                    <a:ext uri="{9D8B030D-6E8A-4147-A177-3AD203B41FA5}">
                      <a16:colId xmlns:a16="http://schemas.microsoft.com/office/drawing/2014/main" val="152875544"/>
                    </a:ext>
                  </a:extLst>
                </a:gridCol>
              </a:tblGrid>
              <a:tr h="45307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</a:rPr>
                        <a:t>Data Warehouse</a:t>
                      </a:r>
                      <a:endParaRPr lang="en-IN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</a:rPr>
                        <a:t>Data Lake</a:t>
                      </a:r>
                      <a:endParaRPr lang="en-IN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</a:rPr>
                        <a:t>Delta Lake</a:t>
                      </a:r>
                      <a:endParaRPr lang="en-IN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58885712"/>
                  </a:ext>
                </a:extLst>
              </a:tr>
              <a:tr h="107992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/>
                        <a:t>Only structured Data</a:t>
                      </a:r>
                    </a:p>
                  </a:txBody>
                  <a:tcPr marL="68580" marR="68580" marT="0" marB="0"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</a:rPr>
                        <a:t>Structured/semi-structured/unstructured</a:t>
                      </a:r>
                      <a:endParaRPr lang="en-IN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</a:rPr>
                        <a:t>Structured/semi-structured/unstructured/streaming</a:t>
                      </a:r>
                      <a:endParaRPr lang="en-IN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1302713"/>
                  </a:ext>
                </a:extLst>
              </a:tr>
              <a:tr h="45307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/>
                        <a:t>Schema-on-write</a:t>
                      </a:r>
                    </a:p>
                  </a:txBody>
                  <a:tcPr marL="68580" marR="68580" marT="0" marB="0"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</a:rPr>
                        <a:t>Schema-on-read</a:t>
                      </a:r>
                      <a:endParaRPr lang="en-IN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</a:rPr>
                        <a:t>Schema-on-read</a:t>
                      </a:r>
                      <a:endParaRPr lang="en-IN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9597903"/>
                  </a:ext>
                </a:extLst>
              </a:tr>
              <a:tr h="92712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</a:rPr>
                        <a:t>Support ACID transaction</a:t>
                      </a:r>
                      <a:endParaRPr lang="en-IN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/>
                        <a:t>Minimal support to ACID transaction</a:t>
                      </a:r>
                    </a:p>
                  </a:txBody>
                  <a:tcPr marL="68580" marR="68580" marT="0" marB="0"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</a:rPr>
                        <a:t>Supports ACID transaction</a:t>
                      </a:r>
                      <a:endParaRPr lang="en-IN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6208649"/>
                  </a:ext>
                </a:extLst>
              </a:tr>
              <a:tr h="92712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</a:rPr>
                        <a:t>Does not corrupt the system</a:t>
                      </a:r>
                      <a:endParaRPr lang="en-IN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/>
                        <a:t>Leaves system in corrupted state</a:t>
                      </a:r>
                    </a:p>
                  </a:txBody>
                  <a:tcPr marL="68580" marR="68580" marT="0" marB="0"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</a:rPr>
                        <a:t>Does not corrupt the system</a:t>
                      </a:r>
                      <a:endParaRPr lang="en-IN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22532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730518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CFAD5-0F7E-75DF-3DBF-0BADBBFE0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100" b="1" dirty="0">
                <a:latin typeface="Calibri"/>
                <a:cs typeface="Calibri"/>
              </a:rPr>
              <a:t>Delta Lake brings ACID to object storage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74DBF2-4DCC-8F81-0C5E-40F21F9334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b="1" dirty="0">
                <a:ea typeface="+mn-lt"/>
                <a:cs typeface="+mn-lt"/>
              </a:rPr>
              <a:t> Atomicity</a:t>
            </a:r>
            <a:r>
              <a:rPr lang="en-US" dirty="0">
                <a:ea typeface="+mn-lt"/>
                <a:cs typeface="+mn-lt"/>
              </a:rPr>
              <a:t> means all transactions either succeed or fail completely</a:t>
            </a:r>
            <a:endParaRPr lang="en-US" dirty="0"/>
          </a:p>
          <a:p>
            <a:r>
              <a:rPr lang="en-US" b="1" dirty="0">
                <a:ea typeface="+mn-lt"/>
                <a:cs typeface="+mn-lt"/>
              </a:rPr>
              <a:t>Consistency</a:t>
            </a:r>
            <a:r>
              <a:rPr lang="en-US" dirty="0">
                <a:ea typeface="+mn-lt"/>
                <a:cs typeface="+mn-lt"/>
              </a:rPr>
              <a:t> guarantees relate to how a given state of the data is observed by simultaneous operations</a:t>
            </a:r>
          </a:p>
          <a:p>
            <a:r>
              <a:rPr lang="en-US" b="1" dirty="0">
                <a:ea typeface="+mn-lt"/>
                <a:cs typeface="+mn-lt"/>
              </a:rPr>
              <a:t>Isolation </a:t>
            </a:r>
            <a:r>
              <a:rPr lang="en-US" dirty="0">
                <a:ea typeface="+mn-lt"/>
                <a:cs typeface="+mn-lt"/>
              </a:rPr>
              <a:t>refers to how simultaneous operations conflict with one another. The isolation guarantees that Delta Lake provides do differ from other systems</a:t>
            </a:r>
          </a:p>
          <a:p>
            <a:r>
              <a:rPr lang="en-US" b="1" dirty="0">
                <a:ea typeface="+mn-lt"/>
                <a:cs typeface="+mn-lt"/>
              </a:rPr>
              <a:t>Durability</a:t>
            </a:r>
            <a:r>
              <a:rPr lang="en-US" dirty="0">
                <a:ea typeface="+mn-lt"/>
                <a:cs typeface="+mn-lt"/>
              </a:rPr>
              <a:t> means that committed changes are permanent</a:t>
            </a:r>
            <a:endParaRPr lang="en-US" dirty="0">
              <a:cs typeface="Calibri"/>
            </a:endParaRPr>
          </a:p>
        </p:txBody>
      </p:sp>
      <p:pic>
        <p:nvPicPr>
          <p:cNvPr id="4" name="Picture 3" descr="A blue triangle with black text&#10;&#10;Description automatically generated">
            <a:extLst>
              <a:ext uri="{FF2B5EF4-FFF2-40B4-BE49-F238E27FC236}">
                <a16:creationId xmlns:a16="http://schemas.microsoft.com/office/drawing/2014/main" id="{BA0B84BF-9473-003B-8A27-FBC5D6AF39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4403" y="106975"/>
            <a:ext cx="1373168" cy="1262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37620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F8733A-9BB6-B18F-9E0F-BC3699E1F1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3600" b="0" i="0" u="none" strike="noStrike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Data objects in the Lakehouse</a:t>
            </a:r>
            <a:endParaRPr lang="en-IN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EE26BD0-F32F-8E77-EA1A-453A948DF6A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7547" y="1030409"/>
            <a:ext cx="5730918" cy="3614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1462EE0-1C2A-BCAC-410C-81B19B881169}"/>
              </a:ext>
            </a:extLst>
          </p:cNvPr>
          <p:cNvSpPr txBox="1"/>
          <p:nvPr/>
        </p:nvSpPr>
        <p:spPr>
          <a:xfrm>
            <a:off x="7640943" y="4794151"/>
            <a:ext cx="1492274" cy="338554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600">
                <a:solidFill>
                  <a:schemeClr val="accent1">
                    <a:lumMod val="50000"/>
                  </a:schemeClr>
                </a:solidFill>
                <a:latin typeface="Times New Roman"/>
                <a:cs typeface="Times New Roman"/>
              </a:rPr>
              <a:t>Naval </a:t>
            </a:r>
            <a:r>
              <a:rPr lang="en-US" sz="1600">
                <a:solidFill>
                  <a:schemeClr val="accent1">
                    <a:lumMod val="50000"/>
                  </a:schemeClr>
                </a:solidFill>
                <a:latin typeface="Times New Roman"/>
                <a:ea typeface="Roboto"/>
                <a:cs typeface="Roboto"/>
              </a:rPr>
              <a:t>Yemul</a:t>
            </a:r>
            <a:endParaRPr lang="en-IN" sz="1600">
              <a:solidFill>
                <a:schemeClr val="accent1">
                  <a:lumMod val="50000"/>
                </a:schemeClr>
              </a:solidFill>
              <a:latin typeface="Times New Roman"/>
              <a:ea typeface="Roboto"/>
              <a:cs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0676671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D3275A-4A23-BC31-B271-4F3B54E22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3050117" cy="1015338"/>
          </a:xfrm>
        </p:spPr>
        <p:txBody>
          <a:bodyPr>
            <a:norm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IN" sz="1800" b="0" i="0" u="none" strike="noStrike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Mutlihop</a:t>
            </a:r>
            <a:r>
              <a:rPr lang="en-IN" sz="1800" b="0" i="0" u="none" strike="noStrike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Architecture</a:t>
            </a:r>
            <a:endParaRPr lang="en-IN"/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31749BF7-52CD-73ED-DB46-84674BDF8D4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394673EB-0D2C-4715-F9CE-D0E9568000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421210"/>
            <a:ext cx="8826500" cy="3010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CB2B4C4-F291-BEE6-98B2-910406CFCDE5}"/>
              </a:ext>
            </a:extLst>
          </p:cNvPr>
          <p:cNvSpPr txBox="1"/>
          <p:nvPr/>
        </p:nvSpPr>
        <p:spPr>
          <a:xfrm>
            <a:off x="7640943" y="4794151"/>
            <a:ext cx="1492274" cy="338554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600">
                <a:solidFill>
                  <a:schemeClr val="accent1">
                    <a:lumMod val="50000"/>
                  </a:schemeClr>
                </a:solidFill>
                <a:latin typeface="Times New Roman"/>
                <a:cs typeface="Times New Roman"/>
              </a:rPr>
              <a:t>Naval </a:t>
            </a:r>
            <a:r>
              <a:rPr lang="en-US" sz="1600">
                <a:solidFill>
                  <a:schemeClr val="accent1">
                    <a:lumMod val="50000"/>
                  </a:schemeClr>
                </a:solidFill>
                <a:latin typeface="Times New Roman"/>
                <a:ea typeface="Roboto"/>
                <a:cs typeface="Roboto"/>
              </a:rPr>
              <a:t>Yemul</a:t>
            </a:r>
            <a:endParaRPr lang="en-IN" sz="1600">
              <a:solidFill>
                <a:schemeClr val="accent1">
                  <a:lumMod val="50000"/>
                </a:schemeClr>
              </a:solidFill>
              <a:latin typeface="Times New Roman"/>
              <a:ea typeface="Roboto"/>
              <a:cs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70417494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6D3BE-55FF-2E60-5041-139651ED0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ea typeface="+mj-lt"/>
                <a:cs typeface="+mj-lt"/>
              </a:rPr>
              <a:t>Delta Lake is/is not</a:t>
            </a:r>
            <a:endParaRPr lang="en-US" b="1"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93BE44-6F01-6E32-3384-036F09F5A6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3789153" cy="326350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400" b="1" dirty="0">
                <a:ea typeface="+mn-lt"/>
                <a:cs typeface="+mn-lt"/>
              </a:rPr>
              <a:t>Is</a:t>
            </a:r>
            <a:endParaRPr lang="en-US" sz="2400" b="1" dirty="0">
              <a:cs typeface="Calibri" panose="020F0502020204030204"/>
            </a:endParaRPr>
          </a:p>
          <a:p>
            <a:r>
              <a:rPr lang="en-US" sz="2400" dirty="0">
                <a:ea typeface="+mn-lt"/>
                <a:cs typeface="+mn-lt"/>
              </a:rPr>
              <a:t>Open-source technology</a:t>
            </a:r>
            <a:endParaRPr lang="en-US" sz="2400" dirty="0"/>
          </a:p>
          <a:p>
            <a:r>
              <a:rPr lang="en-US" sz="2400" dirty="0">
                <a:ea typeface="+mn-lt"/>
                <a:cs typeface="+mn-lt"/>
              </a:rPr>
              <a:t>Storage framework/layer</a:t>
            </a:r>
            <a:endParaRPr lang="en-US" sz="2400" dirty="0"/>
          </a:p>
          <a:p>
            <a:r>
              <a:rPr lang="en-US" sz="2400" dirty="0">
                <a:ea typeface="+mn-lt"/>
                <a:cs typeface="+mn-lt"/>
              </a:rPr>
              <a:t>Enabling building Lakehouse</a:t>
            </a:r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8C687F-22B3-974C-9F99-FBFB77A75A82}"/>
              </a:ext>
            </a:extLst>
          </p:cNvPr>
          <p:cNvSpPr txBox="1"/>
          <p:nvPr/>
        </p:nvSpPr>
        <p:spPr>
          <a:xfrm>
            <a:off x="7640943" y="4794151"/>
            <a:ext cx="1492274" cy="338554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600">
                <a:solidFill>
                  <a:schemeClr val="accent1">
                    <a:lumMod val="50000"/>
                  </a:schemeClr>
                </a:solidFill>
                <a:latin typeface="Times New Roman"/>
                <a:cs typeface="Times New Roman"/>
              </a:rPr>
              <a:t>Naval </a:t>
            </a:r>
            <a:r>
              <a:rPr lang="en-US" sz="1600">
                <a:solidFill>
                  <a:schemeClr val="accent1">
                    <a:lumMod val="50000"/>
                  </a:schemeClr>
                </a:solidFill>
                <a:latin typeface="Times New Roman"/>
                <a:ea typeface="Roboto"/>
                <a:cs typeface="Roboto"/>
              </a:rPr>
              <a:t>Yemul</a:t>
            </a:r>
            <a:endParaRPr lang="en-IN" sz="1600">
              <a:solidFill>
                <a:schemeClr val="accent1">
                  <a:lumMod val="50000"/>
                </a:schemeClr>
              </a:solidFill>
              <a:latin typeface="Times New Roman"/>
              <a:ea typeface="Roboto"/>
              <a:cs typeface="Roboto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8CABE30-8561-9C16-9CDD-CF40B9A75CA5}"/>
              </a:ext>
            </a:extLst>
          </p:cNvPr>
          <p:cNvSpPr txBox="1">
            <a:spLocks/>
          </p:cNvSpPr>
          <p:nvPr/>
        </p:nvSpPr>
        <p:spPr>
          <a:xfrm>
            <a:off x="4576673" y="1370657"/>
            <a:ext cx="3789153" cy="326350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sz="2400" b="1" dirty="0">
                <a:ea typeface="+mn-lt"/>
                <a:cs typeface="+mn-lt"/>
              </a:rPr>
              <a:t>Is Not</a:t>
            </a:r>
            <a:endParaRPr lang="en-US" sz="2400" b="1" dirty="0"/>
          </a:p>
          <a:p>
            <a:r>
              <a:rPr lang="en-US" sz="2400" dirty="0">
                <a:ea typeface="+mn-lt"/>
                <a:cs typeface="+mn-lt"/>
              </a:rPr>
              <a:t>Proprietary technology</a:t>
            </a:r>
          </a:p>
          <a:p>
            <a:r>
              <a:rPr lang="en-US" sz="2400" dirty="0">
                <a:ea typeface="+mn-lt"/>
                <a:cs typeface="+mn-lt"/>
              </a:rPr>
              <a:t>Storage format/medium</a:t>
            </a:r>
            <a:endParaRPr lang="en-US" sz="2400" dirty="0">
              <a:cs typeface="Calibri" panose="020F0502020204030204"/>
            </a:endParaRPr>
          </a:p>
          <a:p>
            <a:r>
              <a:rPr lang="en-US" sz="2400" dirty="0">
                <a:ea typeface="+mn-lt"/>
                <a:cs typeface="+mn-lt"/>
              </a:rPr>
              <a:t>Data warehouse/Database </a:t>
            </a:r>
            <a:endParaRPr lang="en-US" sz="2400" dirty="0">
              <a:cs typeface="Calibri" panose="020F0502020204030204"/>
            </a:endParaRPr>
          </a:p>
          <a:p>
            <a:r>
              <a:rPr lang="en-US" sz="2400" dirty="0">
                <a:ea typeface="+mn-lt"/>
                <a:cs typeface="+mn-lt"/>
              </a:rPr>
              <a:t>service</a:t>
            </a:r>
            <a:endParaRPr lang="en-US" sz="2400">
              <a:cs typeface="Calibri" panose="020F0502020204030204"/>
            </a:endParaRPr>
          </a:p>
          <a:p>
            <a:pPr marL="0" indent="0">
              <a:buNone/>
            </a:pPr>
            <a:endParaRPr lang="en-US" sz="2400" b="1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21497413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450997-763A-FA5E-7CE2-0ED2A464E3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519533"/>
            <a:ext cx="1610984" cy="703031"/>
          </a:xfrm>
        </p:spPr>
        <p:txBody>
          <a:bodyPr/>
          <a:lstStyle/>
          <a:p>
            <a:r>
              <a:rPr lang="en-US" b="1" dirty="0">
                <a:ea typeface="+mj-lt"/>
                <a:cs typeface="+mj-lt"/>
              </a:rPr>
              <a:t>Storage</a:t>
            </a:r>
            <a:endParaRPr lang="en-US" b="1"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BA3424-E1A3-0C43-7B23-D6920EF664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1546285" cy="449137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3300" b="1" dirty="0">
                <a:latin typeface="Calibri Light"/>
                <a:ea typeface="+mn-lt"/>
                <a:cs typeface="Calibri Light"/>
              </a:rPr>
              <a:t>Cluster</a:t>
            </a:r>
            <a:endParaRPr lang="en-US" sz="3300" b="1">
              <a:latin typeface="Calibri Light"/>
              <a:cs typeface="Calibri Ligh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45FC34-35D8-33B8-8D13-161D50C615F9}"/>
              </a:ext>
            </a:extLst>
          </p:cNvPr>
          <p:cNvSpPr txBox="1"/>
          <p:nvPr/>
        </p:nvSpPr>
        <p:spPr>
          <a:xfrm>
            <a:off x="7640943" y="4794151"/>
            <a:ext cx="1492274" cy="338554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600">
                <a:solidFill>
                  <a:schemeClr val="accent1">
                    <a:lumMod val="50000"/>
                  </a:schemeClr>
                </a:solidFill>
                <a:latin typeface="Times New Roman"/>
                <a:cs typeface="Times New Roman"/>
              </a:rPr>
              <a:t>Naval </a:t>
            </a:r>
            <a:r>
              <a:rPr lang="en-US" sz="1600">
                <a:solidFill>
                  <a:schemeClr val="accent1">
                    <a:lumMod val="50000"/>
                  </a:schemeClr>
                </a:solidFill>
                <a:latin typeface="Times New Roman"/>
                <a:ea typeface="Roboto"/>
                <a:cs typeface="Roboto"/>
              </a:rPr>
              <a:t>Yemul</a:t>
            </a:r>
            <a:endParaRPr lang="en-IN" sz="1600">
              <a:solidFill>
                <a:schemeClr val="accent1">
                  <a:lumMod val="50000"/>
                </a:schemeClr>
              </a:solidFill>
              <a:latin typeface="Times New Roman"/>
              <a:ea typeface="Roboto"/>
              <a:cs typeface="Roboto"/>
            </a:endParaRPr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413BED07-BE63-97E2-5C27-8B5F63C1D1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3107" y="420538"/>
            <a:ext cx="4068571" cy="4075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7902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33797-6FEC-B586-21F0-9EBA98EF3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ea typeface="+mj-lt"/>
                <a:cs typeface="+mj-lt"/>
              </a:rPr>
              <a:t>Transaction log (Delta log)</a:t>
            </a:r>
            <a:endParaRPr lang="en-US" b="1"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05D693-72FA-ABC6-BD70-CE5CE15571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dirty="0">
                <a:ea typeface="+mn-lt"/>
                <a:cs typeface="+mn-lt"/>
              </a:rPr>
              <a:t>Ordered records of every transaction performed on the table</a:t>
            </a:r>
            <a:endParaRPr lang="en-US" sz="2400" dirty="0">
              <a:cs typeface="Calibri" panose="020F0502020204030204"/>
            </a:endParaRPr>
          </a:p>
          <a:p>
            <a:r>
              <a:rPr lang="en-US" sz="2400" dirty="0">
                <a:ea typeface="+mn-lt"/>
                <a:cs typeface="+mn-lt"/>
              </a:rPr>
              <a:t>Single Source of Truth</a:t>
            </a:r>
            <a:endParaRPr lang="en-US" sz="2400" dirty="0"/>
          </a:p>
          <a:p>
            <a:r>
              <a:rPr lang="en-US" sz="2400" dirty="0">
                <a:ea typeface="+mn-lt"/>
                <a:cs typeface="+mn-lt"/>
              </a:rPr>
              <a:t> JSON file contains commit information:</a:t>
            </a:r>
            <a:endParaRPr lang="en-US" sz="2400">
              <a:cs typeface="Calibri" panose="020F0502020204030204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2400" dirty="0">
                <a:ea typeface="+mn-lt"/>
                <a:cs typeface="+mn-lt"/>
              </a:rPr>
              <a:t>Operation performed + Predicates used</a:t>
            </a:r>
            <a:endParaRPr lang="en-US" sz="2400">
              <a:cs typeface="Calibri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2400" dirty="0">
                <a:ea typeface="+mn-lt"/>
                <a:cs typeface="+mn-lt"/>
              </a:rPr>
              <a:t>data files affected (added/removed)</a:t>
            </a:r>
            <a:endParaRPr lang="en-US" sz="2400">
              <a:cs typeface="Calibri"/>
            </a:endParaRPr>
          </a:p>
          <a:p>
            <a:endParaRPr lang="en-US" sz="2400" dirty="0"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C76928-9138-E975-BBE5-D6E95EDBA386}"/>
              </a:ext>
            </a:extLst>
          </p:cNvPr>
          <p:cNvSpPr txBox="1"/>
          <p:nvPr/>
        </p:nvSpPr>
        <p:spPr>
          <a:xfrm>
            <a:off x="7640943" y="4794151"/>
            <a:ext cx="1492274" cy="338554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600">
                <a:solidFill>
                  <a:schemeClr val="accent1">
                    <a:lumMod val="50000"/>
                  </a:schemeClr>
                </a:solidFill>
                <a:latin typeface="Times New Roman"/>
                <a:cs typeface="Times New Roman"/>
              </a:rPr>
              <a:t>Naval </a:t>
            </a:r>
            <a:r>
              <a:rPr lang="en-US" sz="1600">
                <a:solidFill>
                  <a:schemeClr val="accent1">
                    <a:lumMod val="50000"/>
                  </a:schemeClr>
                </a:solidFill>
                <a:latin typeface="Times New Roman"/>
                <a:ea typeface="Roboto"/>
                <a:cs typeface="Roboto"/>
              </a:rPr>
              <a:t>Yemul</a:t>
            </a:r>
            <a:endParaRPr lang="en-IN" sz="1600">
              <a:solidFill>
                <a:schemeClr val="accent1">
                  <a:lumMod val="50000"/>
                </a:schemeClr>
              </a:solidFill>
              <a:latin typeface="Times New Roman"/>
              <a:ea typeface="Roboto"/>
              <a:cs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442128925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276A59-7FF8-9E95-0882-6ED3C80A5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ea typeface="+mj-lt"/>
                <a:cs typeface="+mj-lt"/>
              </a:rPr>
              <a:t>Writes/Reads</a:t>
            </a:r>
            <a:endParaRPr lang="en-US" b="1" dirty="0">
              <a:cs typeface="Calibri Light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F806778-8430-A455-7ED1-CA599FC5C0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0739" y="1024162"/>
            <a:ext cx="7902521" cy="3630126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053C30B-C098-E6CE-F34A-94CDE36B89C8}"/>
              </a:ext>
            </a:extLst>
          </p:cNvPr>
          <p:cNvSpPr txBox="1"/>
          <p:nvPr/>
        </p:nvSpPr>
        <p:spPr>
          <a:xfrm>
            <a:off x="7640943" y="4794151"/>
            <a:ext cx="1492274" cy="338554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600">
                <a:solidFill>
                  <a:schemeClr val="accent1">
                    <a:lumMod val="50000"/>
                  </a:schemeClr>
                </a:solidFill>
                <a:latin typeface="Times New Roman"/>
                <a:cs typeface="Times New Roman"/>
              </a:rPr>
              <a:t>Naval </a:t>
            </a:r>
            <a:r>
              <a:rPr lang="en-US" sz="1600">
                <a:solidFill>
                  <a:schemeClr val="accent1">
                    <a:lumMod val="50000"/>
                  </a:schemeClr>
                </a:solidFill>
                <a:latin typeface="Times New Roman"/>
                <a:ea typeface="Roboto"/>
                <a:cs typeface="Roboto"/>
              </a:rPr>
              <a:t>Yemul</a:t>
            </a:r>
            <a:endParaRPr lang="en-IN" sz="1600">
              <a:solidFill>
                <a:schemeClr val="accent1">
                  <a:lumMod val="50000"/>
                </a:schemeClr>
              </a:solidFill>
              <a:latin typeface="Times New Roman"/>
              <a:ea typeface="Roboto"/>
              <a:cs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403998470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276A59-7FF8-9E95-0882-6ED3C80A5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ea typeface="+mj-lt"/>
                <a:cs typeface="+mj-lt"/>
              </a:rPr>
              <a:t>Updates</a:t>
            </a:r>
            <a:endParaRPr lang="en-US" b="1" dirty="0">
              <a:cs typeface="Calibri Light"/>
            </a:endParaRPr>
          </a:p>
        </p:txBody>
      </p:sp>
      <p:pic>
        <p:nvPicPr>
          <p:cNvPr id="10" name="Content Placeholder 9" descr="A diagram of a process&#10;&#10;Description automatically generated">
            <a:extLst>
              <a:ext uri="{FF2B5EF4-FFF2-40B4-BE49-F238E27FC236}">
                <a16:creationId xmlns:a16="http://schemas.microsoft.com/office/drawing/2014/main" id="{2A44DDC1-ACB2-964C-4C15-B0AF7AC31D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323"/>
          <a:stretch/>
        </p:blipFill>
        <p:spPr>
          <a:xfrm>
            <a:off x="470747" y="1034945"/>
            <a:ext cx="8036292" cy="3802654"/>
          </a:xfrm>
        </p:spPr>
      </p:pic>
      <p:sp>
        <p:nvSpPr>
          <p:cNvPr id="11" name="TextBox 4">
            <a:extLst>
              <a:ext uri="{FF2B5EF4-FFF2-40B4-BE49-F238E27FC236}">
                <a16:creationId xmlns:a16="http://schemas.microsoft.com/office/drawing/2014/main" id="{0053C30B-C098-E6CE-F34A-94CDE36B89C8}"/>
              </a:ext>
            </a:extLst>
          </p:cNvPr>
          <p:cNvSpPr txBox="1"/>
          <p:nvPr/>
        </p:nvSpPr>
        <p:spPr>
          <a:xfrm>
            <a:off x="7640943" y="4794151"/>
            <a:ext cx="1492274" cy="338554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>
                <a:solidFill>
                  <a:schemeClr val="accent1">
                    <a:lumMod val="50000"/>
                  </a:schemeClr>
                </a:solidFill>
                <a:latin typeface="Times New Roman"/>
                <a:cs typeface="Times New Roman"/>
              </a:rPr>
              <a:t>Naval </a:t>
            </a:r>
            <a:r>
              <a:rPr lang="en-US" sz="1600">
                <a:solidFill>
                  <a:schemeClr val="accent1">
                    <a:lumMod val="50000"/>
                  </a:schemeClr>
                </a:solidFill>
                <a:latin typeface="Times New Roman"/>
                <a:ea typeface="Roboto"/>
                <a:cs typeface="Roboto"/>
              </a:rPr>
              <a:t>Yemul</a:t>
            </a:r>
            <a:endParaRPr lang="en-IN" sz="1600">
              <a:solidFill>
                <a:schemeClr val="accent1">
                  <a:lumMod val="50000"/>
                </a:schemeClr>
              </a:solidFill>
              <a:latin typeface="Times New Roman"/>
              <a:ea typeface="Roboto"/>
              <a:cs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97634555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276A59-7FF8-9E95-0882-6ED3C80A5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ea typeface="+mj-lt"/>
                <a:cs typeface="+mj-lt"/>
              </a:rPr>
              <a:t>Simultaneous Writes/Reads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C4D638D5-9607-1048-5C76-FAE48528B5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5778" y="1002596"/>
            <a:ext cx="7661123" cy="3791872"/>
          </a:xfr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0053C30B-C098-E6CE-F34A-94CDE36B89C8}"/>
              </a:ext>
            </a:extLst>
          </p:cNvPr>
          <p:cNvSpPr txBox="1"/>
          <p:nvPr/>
        </p:nvSpPr>
        <p:spPr>
          <a:xfrm>
            <a:off x="7640943" y="4794151"/>
            <a:ext cx="1492274" cy="338554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>
                <a:solidFill>
                  <a:schemeClr val="accent1">
                    <a:lumMod val="50000"/>
                  </a:schemeClr>
                </a:solidFill>
                <a:latin typeface="Times New Roman"/>
                <a:cs typeface="Times New Roman"/>
              </a:rPr>
              <a:t>Naval </a:t>
            </a:r>
            <a:r>
              <a:rPr lang="en-US" sz="1600">
                <a:solidFill>
                  <a:schemeClr val="accent1">
                    <a:lumMod val="50000"/>
                  </a:schemeClr>
                </a:solidFill>
                <a:latin typeface="Times New Roman"/>
                <a:ea typeface="Roboto"/>
                <a:cs typeface="Roboto"/>
              </a:rPr>
              <a:t>Yemul</a:t>
            </a:r>
            <a:endParaRPr lang="en-IN" sz="1600">
              <a:solidFill>
                <a:schemeClr val="accent1">
                  <a:lumMod val="50000"/>
                </a:schemeClr>
              </a:solidFill>
              <a:latin typeface="Times New Roman"/>
              <a:ea typeface="Roboto"/>
              <a:cs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7894676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C873C6B-10CD-4EFF-FE68-A26886367F3C}"/>
              </a:ext>
            </a:extLst>
          </p:cNvPr>
          <p:cNvSpPr txBox="1">
            <a:spLocks/>
          </p:cNvSpPr>
          <p:nvPr/>
        </p:nvSpPr>
        <p:spPr>
          <a:xfrm>
            <a:off x="466704" y="175587"/>
            <a:ext cx="7390756" cy="7175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IN"/>
              <a:t>Resources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AD0229-25D7-74DE-92EE-F01C31C5D8B9}"/>
              </a:ext>
            </a:extLst>
          </p:cNvPr>
          <p:cNvSpPr txBox="1"/>
          <p:nvPr/>
        </p:nvSpPr>
        <p:spPr>
          <a:xfrm>
            <a:off x="1654346" y="1695513"/>
            <a:ext cx="5835307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RAM 16 Gb(Memory),</a:t>
            </a:r>
          </a:p>
          <a:p>
            <a:r>
              <a:rPr lang="en-US" sz="2400" b="1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Hard Disk 1Tb(Storage),</a:t>
            </a:r>
          </a:p>
          <a:p>
            <a:r>
              <a:rPr lang="en-US" sz="2400" b="1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CPU Quad Core (Compute)</a:t>
            </a:r>
            <a:endParaRPr lang="en-IN" sz="24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2964A3-14FB-D85B-777E-F4631B74D2B4}"/>
              </a:ext>
            </a:extLst>
          </p:cNvPr>
          <p:cNvSpPr txBox="1"/>
          <p:nvPr/>
        </p:nvSpPr>
        <p:spPr>
          <a:xfrm>
            <a:off x="7640943" y="4804934"/>
            <a:ext cx="1492274" cy="338554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600">
                <a:solidFill>
                  <a:schemeClr val="accent1">
                    <a:lumMod val="50000"/>
                  </a:schemeClr>
                </a:solidFill>
                <a:latin typeface="Times New Roman"/>
                <a:cs typeface="Times New Roman"/>
              </a:rPr>
              <a:t>Naval </a:t>
            </a:r>
            <a:r>
              <a:rPr lang="en-US" sz="1600">
                <a:solidFill>
                  <a:schemeClr val="accent1">
                    <a:lumMod val="50000"/>
                  </a:schemeClr>
                </a:solidFill>
                <a:latin typeface="Times New Roman"/>
                <a:ea typeface="Roboto"/>
                <a:cs typeface="Roboto"/>
              </a:rPr>
              <a:t>Yemul</a:t>
            </a:r>
            <a:endParaRPr lang="en-IN" sz="1600">
              <a:solidFill>
                <a:schemeClr val="accent1">
                  <a:lumMod val="50000"/>
                </a:schemeClr>
              </a:solidFill>
              <a:latin typeface="Times New Roman"/>
              <a:ea typeface="Roboto"/>
              <a:cs typeface="Roboto"/>
            </a:endParaRPr>
          </a:p>
        </p:txBody>
      </p:sp>
      <p:pic>
        <p:nvPicPr>
          <p:cNvPr id="2" name="Picture 2" descr="cloudthat logo by J Muse on Dribbble">
            <a:extLst>
              <a:ext uri="{FF2B5EF4-FFF2-40B4-BE49-F238E27FC236}">
                <a16:creationId xmlns:a16="http://schemas.microsoft.com/office/drawing/2014/main" id="{4D276B19-0B8C-BFA4-79DB-D494F8F3D1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2498" y="67477"/>
            <a:ext cx="1217883" cy="912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1984590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276A59-7FF8-9E95-0882-6ED3C80A5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ea typeface="+mj-lt"/>
                <a:cs typeface="+mj-lt"/>
              </a:rPr>
              <a:t>Failed Writes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956416AF-F85A-7F31-C040-42198C6990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1153" y="1099644"/>
            <a:ext cx="7687600" cy="3684041"/>
          </a:xfr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0053C30B-C098-E6CE-F34A-94CDE36B89C8}"/>
              </a:ext>
            </a:extLst>
          </p:cNvPr>
          <p:cNvSpPr txBox="1"/>
          <p:nvPr/>
        </p:nvSpPr>
        <p:spPr>
          <a:xfrm>
            <a:off x="7640943" y="4794151"/>
            <a:ext cx="1492274" cy="338554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>
                <a:solidFill>
                  <a:schemeClr val="accent1">
                    <a:lumMod val="50000"/>
                  </a:schemeClr>
                </a:solidFill>
                <a:latin typeface="Times New Roman"/>
                <a:cs typeface="Times New Roman"/>
              </a:rPr>
              <a:t>Naval </a:t>
            </a:r>
            <a:r>
              <a:rPr lang="en-US" sz="1600">
                <a:solidFill>
                  <a:schemeClr val="accent1">
                    <a:lumMod val="50000"/>
                  </a:schemeClr>
                </a:solidFill>
                <a:latin typeface="Times New Roman"/>
                <a:ea typeface="Roboto"/>
                <a:cs typeface="Roboto"/>
              </a:rPr>
              <a:t>Yemul</a:t>
            </a:r>
            <a:endParaRPr lang="en-IN" sz="1600">
              <a:solidFill>
                <a:schemeClr val="accent1">
                  <a:lumMod val="50000"/>
                </a:schemeClr>
              </a:solidFill>
              <a:latin typeface="Times New Roman"/>
              <a:ea typeface="Roboto"/>
              <a:cs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90147497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276A59-7FF8-9E95-0882-6ED3C80A5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ea typeface="+mj-lt"/>
                <a:cs typeface="+mj-lt"/>
              </a:rPr>
              <a:t>Delta Lake Advantages</a:t>
            </a:r>
            <a:endParaRPr lang="en-US" b="1">
              <a:cs typeface="Calibri Light"/>
            </a:endParaRP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0053C30B-C098-E6CE-F34A-94CDE36B89C8}"/>
              </a:ext>
            </a:extLst>
          </p:cNvPr>
          <p:cNvSpPr txBox="1"/>
          <p:nvPr/>
        </p:nvSpPr>
        <p:spPr>
          <a:xfrm>
            <a:off x="7640943" y="4794151"/>
            <a:ext cx="1492274" cy="338554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>
                <a:solidFill>
                  <a:schemeClr val="accent1">
                    <a:lumMod val="50000"/>
                  </a:schemeClr>
                </a:solidFill>
                <a:latin typeface="Times New Roman"/>
                <a:cs typeface="Times New Roman"/>
              </a:rPr>
              <a:t>Naval </a:t>
            </a:r>
            <a:r>
              <a:rPr lang="en-US" sz="1600">
                <a:solidFill>
                  <a:schemeClr val="accent1">
                    <a:lumMod val="50000"/>
                  </a:schemeClr>
                </a:solidFill>
                <a:latin typeface="Times New Roman"/>
                <a:ea typeface="Roboto"/>
                <a:cs typeface="Roboto"/>
              </a:rPr>
              <a:t>Yemul</a:t>
            </a:r>
            <a:endParaRPr lang="en-IN" sz="1600">
              <a:solidFill>
                <a:schemeClr val="accent1">
                  <a:lumMod val="50000"/>
                </a:schemeClr>
              </a:solidFill>
              <a:latin typeface="Times New Roman"/>
              <a:ea typeface="Roboto"/>
              <a:cs typeface="Roboto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2B3133-E335-4347-5FAF-4C759C720E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dirty="0">
                <a:ea typeface="+mn-lt"/>
                <a:cs typeface="+mn-lt"/>
              </a:rPr>
              <a:t>Brings ACID transactions to object storage</a:t>
            </a:r>
            <a:endParaRPr lang="en-US" sz="2400" dirty="0">
              <a:cs typeface="Calibri" panose="020F0502020204030204"/>
            </a:endParaRPr>
          </a:p>
          <a:p>
            <a:r>
              <a:rPr lang="en-US" sz="2400" dirty="0">
                <a:ea typeface="+mn-lt"/>
                <a:cs typeface="+mn-lt"/>
              </a:rPr>
              <a:t>Handle scalable metadata</a:t>
            </a:r>
            <a:endParaRPr lang="en-US" sz="2400" dirty="0"/>
          </a:p>
          <a:p>
            <a:r>
              <a:rPr lang="en-US" sz="2400">
                <a:ea typeface="+mn-lt"/>
                <a:cs typeface="+mn-lt"/>
              </a:rPr>
              <a:t>Full audit trail of all changes </a:t>
            </a:r>
            <a:endParaRPr lang="en-US" sz="2400"/>
          </a:p>
          <a:p>
            <a:r>
              <a:rPr lang="en-US" sz="2400" dirty="0">
                <a:ea typeface="+mn-lt"/>
                <a:cs typeface="+mn-lt"/>
              </a:rPr>
              <a:t>Builds upon standard data formats: Parquet + Json</a:t>
            </a:r>
            <a:endParaRPr lang="en-US" sz="2400" dirty="0" err="1"/>
          </a:p>
        </p:txBody>
      </p:sp>
    </p:spTree>
    <p:extLst>
      <p:ext uri="{BB962C8B-B14F-4D97-AF65-F5344CB8AC3E}">
        <p14:creationId xmlns:p14="http://schemas.microsoft.com/office/powerpoint/2010/main" val="1142470194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FA28-324E-23D5-B0F4-93BCCB6B92F5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/>
              <a:t>Mount ADLS container to Databricks</a:t>
            </a:r>
          </a:p>
          <a:p>
            <a:r>
              <a:rPr lang="en-US"/>
              <a:t>Create Service Principal</a:t>
            </a:r>
          </a:p>
          <a:p>
            <a:r>
              <a:rPr lang="en-US"/>
              <a:t>Create Azure Data Lake Storage Gen 2</a:t>
            </a:r>
          </a:p>
          <a:p>
            <a:r>
              <a:rPr lang="en-US"/>
              <a:t>Creating Azure Key Vault</a:t>
            </a:r>
          </a:p>
          <a:p>
            <a:r>
              <a:rPr lang="en-US"/>
              <a:t>Creating Databricks secret scope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DD09BB-D23B-06E6-51FA-56FD26AB5E99}"/>
              </a:ext>
            </a:extLst>
          </p:cNvPr>
          <p:cNvSpPr txBox="1"/>
          <p:nvPr/>
        </p:nvSpPr>
        <p:spPr>
          <a:xfrm>
            <a:off x="7640943" y="4794151"/>
            <a:ext cx="1492274" cy="338554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600">
                <a:solidFill>
                  <a:schemeClr val="accent1">
                    <a:lumMod val="50000"/>
                  </a:schemeClr>
                </a:solidFill>
                <a:latin typeface="Times New Roman"/>
                <a:cs typeface="Times New Roman"/>
              </a:rPr>
              <a:t>Naval </a:t>
            </a:r>
            <a:r>
              <a:rPr lang="en-US" sz="1600">
                <a:solidFill>
                  <a:schemeClr val="accent1">
                    <a:lumMod val="50000"/>
                  </a:schemeClr>
                </a:solidFill>
                <a:latin typeface="Times New Roman"/>
                <a:ea typeface="Roboto"/>
                <a:cs typeface="Roboto"/>
              </a:rPr>
              <a:t>Yemul</a:t>
            </a:r>
            <a:endParaRPr lang="en-IN" sz="1600">
              <a:solidFill>
                <a:schemeClr val="accent1">
                  <a:lumMod val="50000"/>
                </a:schemeClr>
              </a:solidFill>
              <a:latin typeface="Times New Roman"/>
              <a:ea typeface="Roboto"/>
              <a:cs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6470158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14F191-A9CC-5BB0-059B-9137CB2D7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err="1"/>
              <a:t>AutoLoader</a:t>
            </a:r>
            <a:endParaRPr lang="en-IN" b="1" err="1"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FA28-324E-23D5-B0F4-93BCCB6B92F5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/>
              <a:t>Auto Loader incrementally and efficiently processes new data files as they arrive in cloud storage without any additional setup.</a:t>
            </a:r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06998E-6075-1364-8526-879648CEF6D0}"/>
              </a:ext>
            </a:extLst>
          </p:cNvPr>
          <p:cNvSpPr txBox="1"/>
          <p:nvPr/>
        </p:nvSpPr>
        <p:spPr>
          <a:xfrm>
            <a:off x="7640943" y="4794151"/>
            <a:ext cx="1492274" cy="338554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600">
                <a:solidFill>
                  <a:schemeClr val="accent1">
                    <a:lumMod val="50000"/>
                  </a:schemeClr>
                </a:solidFill>
                <a:latin typeface="Times New Roman"/>
                <a:cs typeface="Times New Roman"/>
              </a:rPr>
              <a:t>Naval </a:t>
            </a:r>
            <a:r>
              <a:rPr lang="en-US" sz="1600">
                <a:solidFill>
                  <a:schemeClr val="accent1">
                    <a:lumMod val="50000"/>
                  </a:schemeClr>
                </a:solidFill>
                <a:latin typeface="Times New Roman"/>
                <a:ea typeface="Roboto"/>
                <a:cs typeface="Roboto"/>
              </a:rPr>
              <a:t>Yemul</a:t>
            </a:r>
            <a:endParaRPr lang="en-IN" sz="1600">
              <a:solidFill>
                <a:schemeClr val="accent1">
                  <a:lumMod val="50000"/>
                </a:schemeClr>
              </a:solidFill>
              <a:latin typeface="Times New Roman"/>
              <a:ea typeface="Roboto"/>
              <a:cs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9327187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A66C71-97E0-8F4A-A478-538D946E51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9959" y="2308586"/>
            <a:ext cx="4742505" cy="1537145"/>
          </a:xfrm>
        </p:spPr>
        <p:txBody>
          <a:bodyPr anchor="ctr">
            <a:normAutofit/>
          </a:bodyPr>
          <a:lstStyle/>
          <a:p>
            <a:r>
              <a:rPr lang="en-US" sz="3900" b="1">
                <a:ea typeface="+mj-lt"/>
                <a:cs typeface="+mj-lt"/>
              </a:rPr>
              <a:t>Structured Streaming </a:t>
            </a:r>
            <a:endParaRPr lang="en-US" sz="3900" b="1">
              <a:cs typeface="Calibri Light"/>
            </a:endParaRPr>
          </a:p>
        </p:txBody>
      </p:sp>
      <p:pic>
        <p:nvPicPr>
          <p:cNvPr id="8" name="Picture 7" descr="David Virgil Naranjo Blog">
            <a:extLst>
              <a:ext uri="{FF2B5EF4-FFF2-40B4-BE49-F238E27FC236}">
                <a16:creationId xmlns:a16="http://schemas.microsoft.com/office/drawing/2014/main" id="{800CC021-E0CB-7015-CED1-EE8680B5D8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123"/>
          <a:stretch/>
        </p:blipFill>
        <p:spPr>
          <a:xfrm>
            <a:off x="3474651" y="806213"/>
            <a:ext cx="2085896" cy="156198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B4AE4A8-2D34-4AD7-9380-06841A723FA7}"/>
              </a:ext>
            </a:extLst>
          </p:cNvPr>
          <p:cNvSpPr txBox="1"/>
          <p:nvPr/>
        </p:nvSpPr>
        <p:spPr>
          <a:xfrm>
            <a:off x="7640943" y="4794151"/>
            <a:ext cx="1492274" cy="338554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600">
                <a:solidFill>
                  <a:schemeClr val="accent1">
                    <a:lumMod val="50000"/>
                  </a:schemeClr>
                </a:solidFill>
                <a:latin typeface="Times New Roman"/>
                <a:cs typeface="Times New Roman"/>
              </a:rPr>
              <a:t>Naval </a:t>
            </a:r>
            <a:r>
              <a:rPr lang="en-US" sz="1600">
                <a:solidFill>
                  <a:schemeClr val="accent1">
                    <a:lumMod val="50000"/>
                  </a:schemeClr>
                </a:solidFill>
                <a:latin typeface="Times New Roman"/>
                <a:ea typeface="Roboto"/>
                <a:cs typeface="Roboto"/>
              </a:rPr>
              <a:t>Yemul</a:t>
            </a:r>
            <a:endParaRPr lang="en-IN" sz="1600">
              <a:solidFill>
                <a:schemeClr val="accent1">
                  <a:lumMod val="50000"/>
                </a:schemeClr>
              </a:solidFill>
              <a:latin typeface="Times New Roman"/>
              <a:ea typeface="Roboto"/>
              <a:cs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279588463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A66C71-97E0-8F4A-A478-538D946E51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417891"/>
            <a:ext cx="7886700" cy="850124"/>
          </a:xfrm>
        </p:spPr>
        <p:txBody>
          <a:bodyPr>
            <a:normAutofit/>
          </a:bodyPr>
          <a:lstStyle/>
          <a:p>
            <a:pPr algn="ctr"/>
            <a:r>
              <a:rPr lang="en-US" sz="3900">
                <a:ea typeface="+mj-lt"/>
                <a:cs typeface="+mj-lt"/>
              </a:rPr>
              <a:t>Structured Streaming </a:t>
            </a:r>
            <a:endParaRPr lang="en-US" sz="3900"/>
          </a:p>
        </p:txBody>
      </p:sp>
      <p:sp>
        <p:nvSpPr>
          <p:cNvPr id="279" name="Content Placeholder 278">
            <a:extLst>
              <a:ext uri="{FF2B5EF4-FFF2-40B4-BE49-F238E27FC236}">
                <a16:creationId xmlns:a16="http://schemas.microsoft.com/office/drawing/2014/main" id="{8210A21E-7433-8501-7FD5-40C2F61CAC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919049" cy="230381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28600" lvl="0" indent="-228600" rtl="0">
              <a:buFont typeface=""/>
              <a:buChar char="•"/>
            </a:pPr>
            <a:r>
              <a:rPr lang="en-US" sz="2000" baseline="0">
                <a:solidFill>
                  <a:srgbClr val="444444"/>
                </a:solidFill>
                <a:highlight>
                  <a:srgbClr val="FFFFFF"/>
                </a:highlight>
                <a:latin typeface="Calibri"/>
                <a:ea typeface="Arial"/>
                <a:cs typeface="Calibri"/>
              </a:rPr>
              <a:t>Data Stream</a:t>
            </a:r>
            <a:r>
              <a:rPr lang="en-US" sz="2000">
                <a:solidFill>
                  <a:srgbClr val="444444"/>
                </a:solidFill>
                <a:highlight>
                  <a:srgbClr val="FFFFFF"/>
                </a:highlight>
                <a:latin typeface="Calibri"/>
                <a:ea typeface="Arial"/>
                <a:cs typeface="Calibri"/>
              </a:rPr>
              <a:t>​</a:t>
            </a:r>
          </a:p>
          <a:p>
            <a:pPr marL="228600" lvl="0" indent="-228600" rtl="0">
              <a:buFont typeface=""/>
              <a:buChar char="•"/>
            </a:pPr>
            <a:r>
              <a:rPr lang="en-US" sz="2000" baseline="0">
                <a:solidFill>
                  <a:srgbClr val="444444"/>
                </a:solidFill>
                <a:highlight>
                  <a:srgbClr val="FFFFFF"/>
                </a:highlight>
                <a:latin typeface="Calibri"/>
                <a:ea typeface="Arial"/>
                <a:cs typeface="Calibri"/>
              </a:rPr>
              <a:t>Any data source that grows over time</a:t>
            </a:r>
            <a:r>
              <a:rPr lang="en-US" sz="2000">
                <a:solidFill>
                  <a:srgbClr val="444444"/>
                </a:solidFill>
                <a:highlight>
                  <a:srgbClr val="FFFFFF"/>
                </a:highlight>
                <a:latin typeface="Calibri"/>
                <a:ea typeface="Arial"/>
                <a:cs typeface="Calibri"/>
              </a:rPr>
              <a:t>​</a:t>
            </a:r>
          </a:p>
          <a:p>
            <a:pPr marL="228600" lvl="0" indent="-228600" rtl="0">
              <a:buFont typeface=""/>
              <a:buChar char="•"/>
            </a:pPr>
            <a:r>
              <a:rPr lang="en-US" sz="2000" baseline="0">
                <a:solidFill>
                  <a:srgbClr val="444444"/>
                </a:solidFill>
                <a:highlight>
                  <a:srgbClr val="FFFFFF"/>
                </a:highlight>
                <a:latin typeface="Calibri"/>
                <a:ea typeface="Arial"/>
                <a:cs typeface="Calibri"/>
              </a:rPr>
              <a:t>New files landing in cloud storage</a:t>
            </a:r>
            <a:r>
              <a:rPr lang="en-US" sz="2000">
                <a:solidFill>
                  <a:srgbClr val="444444"/>
                </a:solidFill>
                <a:highlight>
                  <a:srgbClr val="FFFFFF"/>
                </a:highlight>
                <a:latin typeface="Calibri"/>
                <a:ea typeface="Arial"/>
                <a:cs typeface="Calibri"/>
              </a:rPr>
              <a:t>​</a:t>
            </a:r>
          </a:p>
          <a:p>
            <a:pPr marL="228600" lvl="0" indent="-228600" rtl="0">
              <a:buFont typeface=""/>
              <a:buChar char="•"/>
            </a:pPr>
            <a:r>
              <a:rPr lang="en-US" sz="2000" baseline="0">
                <a:solidFill>
                  <a:srgbClr val="444444"/>
                </a:solidFill>
                <a:highlight>
                  <a:srgbClr val="FFFFFF"/>
                </a:highlight>
                <a:latin typeface="Calibri"/>
                <a:ea typeface="Arial"/>
                <a:cs typeface="Calibri"/>
              </a:rPr>
              <a:t>Updates to a database captured in a CDC feed</a:t>
            </a:r>
            <a:r>
              <a:rPr lang="en-US" sz="2000">
                <a:solidFill>
                  <a:srgbClr val="444444"/>
                </a:solidFill>
                <a:highlight>
                  <a:srgbClr val="FFFFFF"/>
                </a:highlight>
                <a:latin typeface="Calibri"/>
                <a:ea typeface="Arial"/>
                <a:cs typeface="Calibri"/>
              </a:rPr>
              <a:t>​</a:t>
            </a:r>
          </a:p>
          <a:p>
            <a:pPr marL="228600" lvl="0" indent="-228600" rtl="0">
              <a:buFont typeface=""/>
              <a:buChar char="•"/>
            </a:pPr>
            <a:r>
              <a:rPr lang="en-US" sz="2000" baseline="0">
                <a:solidFill>
                  <a:srgbClr val="444444"/>
                </a:solidFill>
                <a:highlight>
                  <a:srgbClr val="FFFFFF"/>
                </a:highlight>
                <a:latin typeface="Calibri"/>
                <a:ea typeface="Arial"/>
                <a:cs typeface="Calibri"/>
              </a:rPr>
              <a:t>Events queued in a pub/sub messaging feed</a:t>
            </a:r>
            <a:r>
              <a:rPr lang="en-US" sz="2000">
                <a:solidFill>
                  <a:srgbClr val="444444"/>
                </a:solidFill>
                <a:highlight>
                  <a:srgbClr val="FFFFFF"/>
                </a:highlight>
                <a:latin typeface="Calibri"/>
                <a:ea typeface="Arial"/>
                <a:cs typeface="Calibri"/>
              </a:rPr>
              <a:t>​</a:t>
            </a:r>
            <a:endParaRPr lang="en-US" sz="2000">
              <a:latin typeface="Calibri"/>
              <a:cs typeface="Calibri"/>
            </a:endParaRPr>
          </a:p>
        </p:txBody>
      </p:sp>
      <p:sp>
        <p:nvSpPr>
          <p:cNvPr id="281" name="TextBox 280">
            <a:extLst>
              <a:ext uri="{FF2B5EF4-FFF2-40B4-BE49-F238E27FC236}">
                <a16:creationId xmlns:a16="http://schemas.microsoft.com/office/drawing/2014/main" id="{657DE8C3-856C-04BB-DDD7-4F4B8B6C69B5}"/>
              </a:ext>
            </a:extLst>
          </p:cNvPr>
          <p:cNvSpPr txBox="1"/>
          <p:nvPr/>
        </p:nvSpPr>
        <p:spPr>
          <a:xfrm>
            <a:off x="7640943" y="4794151"/>
            <a:ext cx="1492274" cy="338554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600">
                <a:solidFill>
                  <a:schemeClr val="accent1">
                    <a:lumMod val="50000"/>
                  </a:schemeClr>
                </a:solidFill>
                <a:latin typeface="Times New Roman"/>
                <a:cs typeface="Times New Roman"/>
              </a:rPr>
              <a:t>Naval </a:t>
            </a:r>
            <a:r>
              <a:rPr lang="en-US" sz="1600">
                <a:solidFill>
                  <a:schemeClr val="accent1">
                    <a:lumMod val="50000"/>
                  </a:schemeClr>
                </a:solidFill>
                <a:latin typeface="Times New Roman"/>
                <a:ea typeface="Roboto"/>
                <a:cs typeface="Roboto"/>
              </a:rPr>
              <a:t>Yemul</a:t>
            </a:r>
            <a:endParaRPr lang="en-IN" sz="1600">
              <a:solidFill>
                <a:schemeClr val="accent1">
                  <a:lumMod val="50000"/>
                </a:schemeClr>
              </a:solidFill>
              <a:latin typeface="Times New Roman"/>
              <a:ea typeface="Roboto"/>
              <a:cs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111596452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D47B6-E394-3BAC-77DE-8099B60BD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072" y="575074"/>
            <a:ext cx="7629757" cy="1165860"/>
          </a:xfrm>
        </p:spPr>
        <p:txBody>
          <a:bodyPr anchor="ctr">
            <a:normAutofit/>
          </a:bodyPr>
          <a:lstStyle/>
          <a:p>
            <a:r>
              <a:rPr lang="en-US" sz="3600">
                <a:ea typeface="+mj-lt"/>
                <a:cs typeface="+mj-lt"/>
              </a:rPr>
              <a:t>Learning Objectives</a:t>
            </a:r>
            <a:endParaRPr lang="en-US" sz="3600"/>
          </a:p>
        </p:txBody>
      </p:sp>
      <p:sp>
        <p:nvSpPr>
          <p:cNvPr id="30" name="Content Placeholder 29">
            <a:extLst>
              <a:ext uri="{FF2B5EF4-FFF2-40B4-BE49-F238E27FC236}">
                <a16:creationId xmlns:a16="http://schemas.microsoft.com/office/drawing/2014/main" id="{5BDF8FB7-A745-E9A6-42C6-45D3CF8071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527" y="1778974"/>
            <a:ext cx="4576314" cy="1538221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>
                <a:solidFill>
                  <a:srgbClr val="444444"/>
                </a:solidFill>
                <a:cs typeface="Calibri"/>
              </a:rPr>
              <a:t>Process streaming data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>
                <a:solidFill>
                  <a:srgbClr val="444444"/>
                </a:solidFill>
                <a:cs typeface="Calibri"/>
              </a:rPr>
              <a:t>DataStreamReader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>
                <a:solidFill>
                  <a:srgbClr val="444444"/>
                </a:solidFill>
                <a:cs typeface="Calibri"/>
              </a:rPr>
              <a:t>DataStreamWriter</a:t>
            </a:r>
          </a:p>
          <a:p>
            <a:endParaRPr lang="en-US" sz="2000">
              <a:cs typeface="Calibri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54274CF-BCAE-AE13-1732-BA846F76E6E4}"/>
              </a:ext>
            </a:extLst>
          </p:cNvPr>
          <p:cNvSpPr txBox="1"/>
          <p:nvPr/>
        </p:nvSpPr>
        <p:spPr>
          <a:xfrm>
            <a:off x="7640943" y="4794151"/>
            <a:ext cx="1492274" cy="338554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600">
                <a:solidFill>
                  <a:schemeClr val="accent1">
                    <a:lumMod val="50000"/>
                  </a:schemeClr>
                </a:solidFill>
                <a:latin typeface="Times New Roman"/>
                <a:cs typeface="Times New Roman"/>
              </a:rPr>
              <a:t>Naval </a:t>
            </a:r>
            <a:r>
              <a:rPr lang="en-US" sz="1600">
                <a:solidFill>
                  <a:schemeClr val="accent1">
                    <a:lumMod val="50000"/>
                  </a:schemeClr>
                </a:solidFill>
                <a:latin typeface="Times New Roman"/>
                <a:ea typeface="Roboto"/>
                <a:cs typeface="Roboto"/>
              </a:rPr>
              <a:t>Yemul</a:t>
            </a:r>
            <a:endParaRPr lang="en-IN" sz="1600">
              <a:solidFill>
                <a:schemeClr val="accent1">
                  <a:lumMod val="50000"/>
                </a:schemeClr>
              </a:solidFill>
              <a:latin typeface="Times New Roman"/>
              <a:ea typeface="Roboto"/>
              <a:cs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378350545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93B67-3679-66BE-724C-B5792E2048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723" y="607423"/>
            <a:ext cx="7457037" cy="1165860"/>
          </a:xfrm>
        </p:spPr>
        <p:txBody>
          <a:bodyPr anchor="ctr">
            <a:normAutofit/>
          </a:bodyPr>
          <a:lstStyle/>
          <a:p>
            <a:r>
              <a:rPr lang="en-US" sz="3600">
                <a:ea typeface="+mj-lt"/>
                <a:cs typeface="+mj-lt"/>
              </a:rPr>
              <a:t>Processing Data Stream</a:t>
            </a:r>
            <a:endParaRPr lang="en-US" sz="3600"/>
          </a:p>
        </p:txBody>
      </p:sp>
      <p:sp>
        <p:nvSpPr>
          <p:cNvPr id="27" name="Content Placeholder 26">
            <a:extLst>
              <a:ext uri="{FF2B5EF4-FFF2-40B4-BE49-F238E27FC236}">
                <a16:creationId xmlns:a16="http://schemas.microsoft.com/office/drawing/2014/main" id="{BE60B271-C1AC-9A98-F4AB-50E1A2AFE2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612" y="1811323"/>
            <a:ext cx="7164238" cy="1344127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>
                <a:solidFill>
                  <a:srgbClr val="444444"/>
                </a:solidFill>
                <a:cs typeface="Calibri"/>
              </a:rPr>
              <a:t>Reprocess the entire source dataset each time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>
                <a:solidFill>
                  <a:srgbClr val="444444"/>
                </a:solidFill>
                <a:cs typeface="Calibri"/>
              </a:rPr>
              <a:t>Only process those new data added since last update</a:t>
            </a:r>
            <a:r>
              <a:rPr lang="en-US" sz="2000">
                <a:cs typeface="Calibri"/>
              </a:rPr>
              <a:t/>
            </a:r>
            <a:br>
              <a:rPr lang="en-US" sz="2000">
                <a:cs typeface="Calibri"/>
              </a:rPr>
            </a:br>
            <a:r>
              <a:rPr lang="en-US" sz="2000">
                <a:solidFill>
                  <a:srgbClr val="444444"/>
                </a:solidFill>
                <a:cs typeface="Calibri"/>
              </a:rPr>
              <a:t>Structured Streaming</a:t>
            </a:r>
          </a:p>
          <a:p>
            <a:endParaRPr lang="en-US" sz="2000">
              <a:cs typeface="Calibri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23668AE-4EFD-E22E-7A06-1EC7C9C83141}"/>
              </a:ext>
            </a:extLst>
          </p:cNvPr>
          <p:cNvSpPr txBox="1"/>
          <p:nvPr/>
        </p:nvSpPr>
        <p:spPr>
          <a:xfrm>
            <a:off x="7640943" y="4794151"/>
            <a:ext cx="1492274" cy="338554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600">
                <a:solidFill>
                  <a:schemeClr val="accent1">
                    <a:lumMod val="50000"/>
                  </a:schemeClr>
                </a:solidFill>
                <a:latin typeface="Times New Roman"/>
                <a:cs typeface="Times New Roman"/>
              </a:rPr>
              <a:t>Naval </a:t>
            </a:r>
            <a:r>
              <a:rPr lang="en-US" sz="1600">
                <a:solidFill>
                  <a:schemeClr val="accent1">
                    <a:lumMod val="50000"/>
                  </a:schemeClr>
                </a:solidFill>
                <a:latin typeface="Times New Roman"/>
                <a:ea typeface="Roboto"/>
                <a:cs typeface="Roboto"/>
              </a:rPr>
              <a:t>Yemul</a:t>
            </a:r>
            <a:endParaRPr lang="en-IN" sz="1600">
              <a:solidFill>
                <a:schemeClr val="accent1">
                  <a:lumMod val="50000"/>
                </a:schemeClr>
              </a:solidFill>
              <a:latin typeface="Times New Roman"/>
              <a:ea typeface="Roboto"/>
              <a:cs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726837539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65D712-B006-04C7-B344-DA0C5C27EF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246" y="290197"/>
            <a:ext cx="7549592" cy="973836"/>
          </a:xfrm>
        </p:spPr>
        <p:txBody>
          <a:bodyPr anchor="b">
            <a:normAutofit/>
          </a:bodyPr>
          <a:lstStyle/>
          <a:p>
            <a:r>
              <a:rPr lang="en-US" sz="3600">
                <a:ea typeface="+mj-lt"/>
                <a:cs typeface="+mj-lt"/>
              </a:rPr>
              <a:t>Spark Structured Streaming</a:t>
            </a:r>
            <a:endParaRPr lang="en-US" sz="3600"/>
          </a:p>
        </p:txBody>
      </p:sp>
      <p:pic>
        <p:nvPicPr>
          <p:cNvPr id="4" name="Content Placeholder 3" descr="A blue arrow with black text and an orange and black arrow&#10;&#10;Description automatically generated">
            <a:extLst>
              <a:ext uri="{FF2B5EF4-FFF2-40B4-BE49-F238E27FC236}">
                <a16:creationId xmlns:a16="http://schemas.microsoft.com/office/drawing/2014/main" id="{80F10B27-831E-4A01-1CAC-A9872CE621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8065" y="1286253"/>
            <a:ext cx="6545069" cy="2898775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1413EAE-0B3F-3F25-E5F3-FC2AC891303D}"/>
              </a:ext>
            </a:extLst>
          </p:cNvPr>
          <p:cNvSpPr txBox="1"/>
          <p:nvPr/>
        </p:nvSpPr>
        <p:spPr>
          <a:xfrm>
            <a:off x="7640943" y="4794151"/>
            <a:ext cx="1492274" cy="338554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600">
                <a:solidFill>
                  <a:schemeClr val="accent1">
                    <a:lumMod val="50000"/>
                  </a:schemeClr>
                </a:solidFill>
                <a:latin typeface="Times New Roman"/>
                <a:cs typeface="Times New Roman"/>
              </a:rPr>
              <a:t>Naval </a:t>
            </a:r>
            <a:r>
              <a:rPr lang="en-US" sz="1600">
                <a:solidFill>
                  <a:schemeClr val="accent1">
                    <a:lumMod val="50000"/>
                  </a:schemeClr>
                </a:solidFill>
                <a:latin typeface="Times New Roman"/>
                <a:ea typeface="Roboto"/>
                <a:cs typeface="Roboto"/>
              </a:rPr>
              <a:t>Yemul</a:t>
            </a:r>
            <a:endParaRPr lang="en-IN" sz="1600">
              <a:solidFill>
                <a:schemeClr val="accent1">
                  <a:lumMod val="50000"/>
                </a:schemeClr>
              </a:solidFill>
              <a:latin typeface="Times New Roman"/>
              <a:ea typeface="Roboto"/>
              <a:cs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4056515709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DFDF81-5B87-31A5-7CE4-753D8AD8C4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246" y="290197"/>
            <a:ext cx="7549592" cy="973836"/>
          </a:xfrm>
        </p:spPr>
        <p:txBody>
          <a:bodyPr anchor="b">
            <a:normAutofit/>
          </a:bodyPr>
          <a:lstStyle/>
          <a:p>
            <a:r>
              <a:rPr lang="en-US" sz="3600">
                <a:ea typeface="+mj-lt"/>
                <a:cs typeface="+mj-lt"/>
              </a:rPr>
              <a:t>Treating Infinite Data as a Table</a:t>
            </a:r>
            <a:endParaRPr lang="en-US" sz="3600"/>
          </a:p>
        </p:txBody>
      </p:sp>
      <p:pic>
        <p:nvPicPr>
          <p:cNvPr id="4" name="Content Placeholder 3" descr="A diagram of a graph&#10;&#10;Description automatically generated">
            <a:extLst>
              <a:ext uri="{FF2B5EF4-FFF2-40B4-BE49-F238E27FC236}">
                <a16:creationId xmlns:a16="http://schemas.microsoft.com/office/drawing/2014/main" id="{8143AE2A-073A-BD7C-3B06-26004E2493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8912" y="1592500"/>
            <a:ext cx="5560398" cy="2697044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FF0869E-72C2-5A81-4AE2-761959755BD8}"/>
              </a:ext>
            </a:extLst>
          </p:cNvPr>
          <p:cNvSpPr txBox="1"/>
          <p:nvPr/>
        </p:nvSpPr>
        <p:spPr>
          <a:xfrm>
            <a:off x="7640943" y="4794151"/>
            <a:ext cx="1492274" cy="338554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600">
                <a:solidFill>
                  <a:schemeClr val="accent1">
                    <a:lumMod val="50000"/>
                  </a:schemeClr>
                </a:solidFill>
                <a:latin typeface="Times New Roman"/>
                <a:cs typeface="Times New Roman"/>
              </a:rPr>
              <a:t>Naval </a:t>
            </a:r>
            <a:r>
              <a:rPr lang="en-US" sz="1600">
                <a:solidFill>
                  <a:schemeClr val="accent1">
                    <a:lumMod val="50000"/>
                  </a:schemeClr>
                </a:solidFill>
                <a:latin typeface="Times New Roman"/>
                <a:ea typeface="Roboto"/>
                <a:cs typeface="Roboto"/>
              </a:rPr>
              <a:t>Yemul</a:t>
            </a:r>
            <a:endParaRPr lang="en-IN" sz="1600">
              <a:solidFill>
                <a:schemeClr val="accent1">
                  <a:lumMod val="50000"/>
                </a:schemeClr>
              </a:solidFill>
              <a:latin typeface="Times New Roman"/>
              <a:ea typeface="Roboto"/>
              <a:cs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8569337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4D473-C1BF-9CB4-722A-0E9C2094FE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664" y="233023"/>
            <a:ext cx="7886700" cy="994172"/>
          </a:xfrm>
        </p:spPr>
        <p:txBody>
          <a:bodyPr>
            <a:normAutofit fontScale="90000"/>
          </a:bodyPr>
          <a:lstStyle/>
          <a:p>
            <a:r>
              <a:rPr lang="en-IN"/>
              <a:t>Hadoop</a:t>
            </a:r>
            <a:br>
              <a:rPr lang="en-IN"/>
            </a:br>
            <a:endParaRPr lang="en-IN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F22D26C0-1E0C-0656-093B-4D4918AEA7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2666" y="106918"/>
            <a:ext cx="2915186" cy="756682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F735E97B-784E-28FE-5FBD-152E653367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28600" lvl="0" indent="-228600" rtl="0">
              <a:buFont typeface=""/>
              <a:buChar char="•"/>
            </a:pPr>
            <a:r>
              <a:rPr lang="en-US" sz="1100" baseline="0">
                <a:solidFill>
                  <a:srgbClr val="444444"/>
                </a:solidFill>
                <a:latin typeface="Calibri"/>
                <a:ea typeface="Arial"/>
                <a:cs typeface="Arial"/>
              </a:rPr>
              <a:t>Hadoop is a framework to solve Bigdata problems </a:t>
            </a:r>
            <a:r>
              <a:rPr lang="en-US" sz="1100">
                <a:solidFill>
                  <a:srgbClr val="444444"/>
                </a:solidFill>
                <a:latin typeface="Calibri"/>
                <a:ea typeface="Arial"/>
                <a:cs typeface="Arial"/>
              </a:rPr>
              <a:t>​</a:t>
            </a:r>
          </a:p>
          <a:p>
            <a:pPr marL="228600" lvl="0" indent="-228600" rtl="0">
              <a:buFont typeface=""/>
              <a:buChar char="•"/>
            </a:pPr>
            <a:r>
              <a:rPr lang="en-US" sz="1100" baseline="0">
                <a:solidFill>
                  <a:srgbClr val="444444"/>
                </a:solidFill>
                <a:latin typeface="Calibri"/>
                <a:ea typeface="Arial"/>
                <a:cs typeface="Arial"/>
              </a:rPr>
              <a:t>Apache Hadoop is one of the most popularly used tools in the Big Data industry.</a:t>
            </a:r>
            <a:r>
              <a:rPr lang="en-US" sz="1100">
                <a:solidFill>
                  <a:srgbClr val="444444"/>
                </a:solidFill>
                <a:latin typeface="Calibri"/>
                <a:ea typeface="Arial"/>
                <a:cs typeface="Arial"/>
              </a:rPr>
              <a:t>​</a:t>
            </a:r>
          </a:p>
          <a:p>
            <a:pPr marL="228600" lvl="0" indent="-228600" rtl="0">
              <a:buFont typeface=""/>
              <a:buChar char="•"/>
            </a:pPr>
            <a:r>
              <a:rPr lang="en-US" sz="1100" baseline="0">
                <a:solidFill>
                  <a:srgbClr val="444444"/>
                </a:solidFill>
                <a:latin typeface="Calibri"/>
                <a:ea typeface="Arial"/>
                <a:cs typeface="Arial"/>
              </a:rPr>
              <a:t>Hadoop is an open-source framework from Apache and runs on commodity hardware. It is used to store process and analyze Big Data.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41105D-7AFA-0674-5E05-7068D25D34BC}"/>
              </a:ext>
            </a:extLst>
          </p:cNvPr>
          <p:cNvSpPr txBox="1"/>
          <p:nvPr/>
        </p:nvSpPr>
        <p:spPr>
          <a:xfrm>
            <a:off x="7640943" y="4804934"/>
            <a:ext cx="1492274" cy="338554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600">
                <a:solidFill>
                  <a:schemeClr val="accent1">
                    <a:lumMod val="50000"/>
                  </a:schemeClr>
                </a:solidFill>
                <a:latin typeface="Times New Roman"/>
                <a:cs typeface="Times New Roman"/>
              </a:rPr>
              <a:t>Naval </a:t>
            </a:r>
            <a:r>
              <a:rPr lang="en-US" sz="1600">
                <a:solidFill>
                  <a:schemeClr val="accent1">
                    <a:lumMod val="50000"/>
                  </a:schemeClr>
                </a:solidFill>
                <a:latin typeface="Times New Roman"/>
                <a:ea typeface="Roboto"/>
                <a:cs typeface="Roboto"/>
              </a:rPr>
              <a:t>Yemul</a:t>
            </a:r>
            <a:endParaRPr lang="en-IN" sz="1600">
              <a:solidFill>
                <a:schemeClr val="accent1">
                  <a:lumMod val="50000"/>
                </a:schemeClr>
              </a:solidFill>
              <a:latin typeface="Times New Roman"/>
              <a:ea typeface="Roboto"/>
              <a:cs typeface="Roboto"/>
            </a:endParaRPr>
          </a:p>
        </p:txBody>
      </p:sp>
      <p:pic>
        <p:nvPicPr>
          <p:cNvPr id="3" name="Picture 2" descr="cloudthat logo by J Muse on Dribbble">
            <a:extLst>
              <a:ext uri="{FF2B5EF4-FFF2-40B4-BE49-F238E27FC236}">
                <a16:creationId xmlns:a16="http://schemas.microsoft.com/office/drawing/2014/main" id="{6E6F8755-BA85-553B-CB21-9AC96CADF3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2498" y="67477"/>
            <a:ext cx="1217883" cy="912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8390557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9347A-5290-47A5-C005-559EA34FC1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98204"/>
            <a:ext cx="7886700" cy="994172"/>
          </a:xfrm>
        </p:spPr>
        <p:txBody>
          <a:bodyPr/>
          <a:lstStyle/>
          <a:p>
            <a:r>
              <a:rPr lang="en-US">
                <a:ea typeface="+mj-lt"/>
                <a:cs typeface="+mj-lt"/>
              </a:rPr>
              <a:t>Input Streaming Table</a:t>
            </a: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A9F920-DD9C-AA27-97EC-D723EEFAA3E5}"/>
              </a:ext>
            </a:extLst>
          </p:cNvPr>
          <p:cNvSpPr txBox="1"/>
          <p:nvPr/>
        </p:nvSpPr>
        <p:spPr>
          <a:xfrm>
            <a:off x="393326" y="3486150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err="1">
                <a:latin typeface="Angsana New"/>
                <a:ea typeface="Roboto"/>
                <a:cs typeface="Angsana New"/>
              </a:rPr>
              <a:t>streamDF</a:t>
            </a:r>
            <a:r>
              <a:rPr lang="en-US">
                <a:latin typeface="Angsana New"/>
                <a:ea typeface="Roboto"/>
                <a:cs typeface="Angsana New"/>
              </a:rPr>
              <a:t> = </a:t>
            </a:r>
            <a:r>
              <a:rPr lang="en-US" err="1">
                <a:latin typeface="Angsana New"/>
                <a:ea typeface="Roboto"/>
                <a:cs typeface="Angsana New"/>
              </a:rPr>
              <a:t>spark.readStream</a:t>
            </a:r>
            <a:r>
              <a:rPr lang="en-US">
                <a:latin typeface="Angsana New"/>
                <a:ea typeface="Roboto"/>
                <a:cs typeface="Angsana New"/>
              </a:rPr>
              <a:t>     .table("</a:t>
            </a:r>
            <a:r>
              <a:rPr lang="en-US" err="1">
                <a:latin typeface="Angsana New"/>
                <a:ea typeface="Roboto"/>
                <a:cs typeface="Angsana New"/>
              </a:rPr>
              <a:t>Input_Table</a:t>
            </a:r>
            <a:r>
              <a:rPr lang="en-US">
                <a:latin typeface="Angsana New"/>
                <a:ea typeface="Roboto"/>
                <a:cs typeface="Angsana New"/>
              </a:rPr>
              <a:t>")</a:t>
            </a:r>
          </a:p>
        </p:txBody>
      </p:sp>
      <p:pic>
        <p:nvPicPr>
          <p:cNvPr id="4" name="Content Placeholder 3" descr="A couple of blue and white squares&#10;&#10;Description automatically generated">
            <a:extLst>
              <a:ext uri="{FF2B5EF4-FFF2-40B4-BE49-F238E27FC236}">
                <a16:creationId xmlns:a16="http://schemas.microsoft.com/office/drawing/2014/main" id="{F17A989D-CD09-AB2E-4F6D-B59616F065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3388" y="985032"/>
            <a:ext cx="6930277" cy="256950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2B18EC1-CC10-E3AD-38B8-E1E7D22676EE}"/>
              </a:ext>
            </a:extLst>
          </p:cNvPr>
          <p:cNvSpPr txBox="1"/>
          <p:nvPr/>
        </p:nvSpPr>
        <p:spPr>
          <a:xfrm>
            <a:off x="5494805" y="2939863"/>
            <a:ext cx="3760133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err="1">
                <a:latin typeface="Angsana New"/>
                <a:cs typeface="Angsana New"/>
              </a:rPr>
              <a:t>streamDF.writeStream</a:t>
            </a:r>
            <a:r>
              <a:rPr lang="en-US">
                <a:latin typeface="Angsana New"/>
                <a:cs typeface="Angsana New"/>
              </a:rPr>
              <a:t> </a:t>
            </a:r>
          </a:p>
          <a:p>
            <a:r>
              <a:rPr lang="en-US">
                <a:latin typeface="Angsana New"/>
                <a:cs typeface="Angsana New"/>
              </a:rPr>
              <a:t>      .trigger(</a:t>
            </a:r>
            <a:r>
              <a:rPr lang="en-US" err="1">
                <a:latin typeface="Angsana New"/>
                <a:cs typeface="Angsana New"/>
              </a:rPr>
              <a:t>processingTime</a:t>
            </a:r>
            <a:r>
              <a:rPr lang="en-US">
                <a:latin typeface="Angsana New"/>
                <a:cs typeface="Angsana New"/>
              </a:rPr>
              <a:t>="2 minutes") </a:t>
            </a:r>
            <a:endParaRPr lang="en-US">
              <a:latin typeface="Calibri" panose="020F0502020204030204"/>
              <a:cs typeface="Calibri" panose="020F0502020204030204"/>
            </a:endParaRPr>
          </a:p>
          <a:p>
            <a:r>
              <a:rPr lang="en-US">
                <a:latin typeface="Angsana New"/>
                <a:cs typeface="Angsana New"/>
              </a:rPr>
              <a:t>      .</a:t>
            </a:r>
            <a:r>
              <a:rPr lang="en-US" err="1">
                <a:latin typeface="Angsana New"/>
                <a:cs typeface="Angsana New"/>
              </a:rPr>
              <a:t>outputMode</a:t>
            </a:r>
            <a:r>
              <a:rPr lang="en-US">
                <a:latin typeface="Angsana New"/>
                <a:cs typeface="Angsana New"/>
              </a:rPr>
              <a:t>("append")     </a:t>
            </a:r>
            <a:endParaRPr lang="en-US">
              <a:latin typeface="Calibri" panose="020F0502020204030204"/>
              <a:cs typeface="Calibri"/>
            </a:endParaRPr>
          </a:p>
          <a:p>
            <a:r>
              <a:rPr lang="en-US">
                <a:latin typeface="Angsana New"/>
                <a:cs typeface="Angsana New"/>
              </a:rPr>
              <a:t>      .option("</a:t>
            </a:r>
            <a:r>
              <a:rPr lang="en-US" err="1">
                <a:latin typeface="Angsana New"/>
                <a:cs typeface="Angsana New"/>
              </a:rPr>
              <a:t>checkpointLocation</a:t>
            </a:r>
            <a:r>
              <a:rPr lang="en-US">
                <a:latin typeface="Angsana New"/>
                <a:cs typeface="Angsana New"/>
              </a:rPr>
              <a:t>", "/path")   </a:t>
            </a:r>
            <a:endParaRPr lang="en-US">
              <a:latin typeface="Calibri"/>
              <a:cs typeface="Calibri"/>
            </a:endParaRPr>
          </a:p>
          <a:p>
            <a:r>
              <a:rPr lang="en-US">
                <a:latin typeface="Angsana New"/>
                <a:cs typeface="Angsana New"/>
              </a:rPr>
              <a:t>      .table("</a:t>
            </a:r>
            <a:r>
              <a:rPr lang="en-US" err="1">
                <a:latin typeface="Angsana New"/>
                <a:cs typeface="Angsana New"/>
              </a:rPr>
              <a:t>Output_Table</a:t>
            </a:r>
            <a:r>
              <a:rPr lang="en-US">
                <a:latin typeface="Angsana New"/>
                <a:cs typeface="Angsana New"/>
              </a:rPr>
              <a:t>")</a:t>
            </a:r>
            <a:endParaRPr lang="en-US">
              <a:cs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9F0DDC-F2F4-E935-60AC-C2D549CF5C97}"/>
              </a:ext>
            </a:extLst>
          </p:cNvPr>
          <p:cNvSpPr txBox="1"/>
          <p:nvPr/>
        </p:nvSpPr>
        <p:spPr>
          <a:xfrm>
            <a:off x="7640943" y="4794151"/>
            <a:ext cx="1492274" cy="338554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600">
                <a:solidFill>
                  <a:schemeClr val="accent1">
                    <a:lumMod val="50000"/>
                  </a:schemeClr>
                </a:solidFill>
                <a:latin typeface="Times New Roman"/>
                <a:cs typeface="Times New Roman"/>
              </a:rPr>
              <a:t>Naval </a:t>
            </a:r>
            <a:r>
              <a:rPr lang="en-US" sz="1600">
                <a:solidFill>
                  <a:schemeClr val="accent1">
                    <a:lumMod val="50000"/>
                  </a:schemeClr>
                </a:solidFill>
                <a:latin typeface="Times New Roman"/>
                <a:ea typeface="Roboto"/>
                <a:cs typeface="Roboto"/>
              </a:rPr>
              <a:t>Yemul</a:t>
            </a:r>
            <a:endParaRPr lang="en-IN" sz="1600">
              <a:solidFill>
                <a:schemeClr val="accent1">
                  <a:lumMod val="50000"/>
                </a:schemeClr>
              </a:solidFill>
              <a:latin typeface="Times New Roman"/>
              <a:ea typeface="Roboto"/>
              <a:cs typeface="Roboto"/>
            </a:endParaRPr>
          </a:p>
        </p:txBody>
      </p:sp>
      <p:pic>
        <p:nvPicPr>
          <p:cNvPr id="11" name="Picture 10" descr="A logo with a cloud and a blue object with a gear&#10;&#10;Description automatically generated">
            <a:extLst>
              <a:ext uri="{FF2B5EF4-FFF2-40B4-BE49-F238E27FC236}">
                <a16:creationId xmlns:a16="http://schemas.microsoft.com/office/drawing/2014/main" id="{106A085E-E36B-52C7-D526-B074ED2806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207" t="25843" r="17367" b="29040"/>
          <a:stretch/>
        </p:blipFill>
        <p:spPr>
          <a:xfrm>
            <a:off x="7971733" y="19802"/>
            <a:ext cx="1151373" cy="807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5824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406455-2C58-0B07-BB46-0C678FC58C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416" y="3662658"/>
            <a:ext cx="2907065" cy="116768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z="2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Trigger Intervals</a:t>
            </a:r>
          </a:p>
        </p:txBody>
      </p:sp>
      <p:pic>
        <p:nvPicPr>
          <p:cNvPr id="7" name="Picture 6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6C6ECD04-6CB5-B011-FAE4-B64021B2F4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570" y="911439"/>
            <a:ext cx="7777234" cy="2449829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FE43805F-24A6-46A4-B19B-54F28347355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3000830" y="4245849"/>
            <a:ext cx="1097280" cy="3428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A744AA-20EA-C30B-5432-E1E4982D9844}"/>
              </a:ext>
            </a:extLst>
          </p:cNvPr>
          <p:cNvSpPr txBox="1"/>
          <p:nvPr/>
        </p:nvSpPr>
        <p:spPr>
          <a:xfrm>
            <a:off x="3872039" y="3662658"/>
            <a:ext cx="3150047" cy="1150872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100" err="1"/>
              <a:t>streamDF.writeStream</a:t>
            </a:r>
            <a:r>
              <a:rPr lang="en-US" sz="1100"/>
              <a:t> </a:t>
            </a:r>
            <a:endParaRPr lang="en-US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100"/>
              <a:t>      .trigger(</a:t>
            </a:r>
            <a:r>
              <a:rPr lang="en-US" sz="1100" err="1"/>
              <a:t>processingTime</a:t>
            </a:r>
            <a:r>
              <a:rPr lang="en-US" sz="1100"/>
              <a:t>="2 minutes")     </a:t>
            </a:r>
            <a:endParaRPr lang="en-US" sz="1100">
              <a:cs typeface="Calibri" panose="020F0502020204030204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100"/>
              <a:t>     .</a:t>
            </a:r>
            <a:r>
              <a:rPr lang="en-US" sz="1100" err="1"/>
              <a:t>outputMode</a:t>
            </a:r>
            <a:r>
              <a:rPr lang="en-US" sz="1100"/>
              <a:t>("append") </a:t>
            </a:r>
            <a:endParaRPr lang="en-US" sz="1100">
              <a:cs typeface="Calibri" panose="020F0502020204030204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100"/>
              <a:t>     .option("</a:t>
            </a:r>
            <a:r>
              <a:rPr lang="en-US" sz="1100" err="1"/>
              <a:t>checkpointLocation</a:t>
            </a:r>
            <a:r>
              <a:rPr lang="en-US" sz="1100"/>
              <a:t>", "/path") </a:t>
            </a:r>
            <a:endParaRPr lang="en-US" sz="1100">
              <a:cs typeface="Calibri" panose="020F0502020204030204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100"/>
              <a:t>     .table(”</a:t>
            </a:r>
            <a:r>
              <a:rPr lang="en-US" sz="1100" err="1"/>
              <a:t>Output_Table</a:t>
            </a:r>
            <a:r>
              <a:rPr lang="en-US" sz="1100"/>
              <a:t>")</a:t>
            </a:r>
            <a:endParaRPr lang="en-US" sz="1100">
              <a:cs typeface="Calibri" panose="020F0502020204030204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A46381-93D6-36F2-4DCC-FD45C7A5CE96}"/>
              </a:ext>
            </a:extLst>
          </p:cNvPr>
          <p:cNvSpPr txBox="1"/>
          <p:nvPr/>
        </p:nvSpPr>
        <p:spPr>
          <a:xfrm>
            <a:off x="7640943" y="4794151"/>
            <a:ext cx="1492274" cy="338554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600">
                <a:solidFill>
                  <a:schemeClr val="accent1">
                    <a:lumMod val="50000"/>
                  </a:schemeClr>
                </a:solidFill>
                <a:latin typeface="Times New Roman"/>
                <a:cs typeface="Times New Roman"/>
              </a:rPr>
              <a:t>Naval </a:t>
            </a:r>
            <a:r>
              <a:rPr lang="en-US" sz="1600">
                <a:solidFill>
                  <a:schemeClr val="accent1">
                    <a:lumMod val="50000"/>
                  </a:schemeClr>
                </a:solidFill>
                <a:latin typeface="Times New Roman"/>
                <a:ea typeface="Roboto"/>
                <a:cs typeface="Roboto"/>
              </a:rPr>
              <a:t>Yemul</a:t>
            </a:r>
            <a:endParaRPr lang="en-IN" sz="1600">
              <a:solidFill>
                <a:schemeClr val="accent1">
                  <a:lumMod val="50000"/>
                </a:schemeClr>
              </a:solidFill>
              <a:latin typeface="Times New Roman"/>
              <a:ea typeface="Roboto"/>
              <a:cs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552607458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66E48AFA-8884-4F68-A44F-D2C1E8609C5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09C622-55BB-C6C2-ACE4-CEBC709597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326285"/>
            <a:ext cx="2986391" cy="1662385"/>
          </a:xfrm>
        </p:spPr>
        <p:txBody>
          <a:bodyPr>
            <a:normAutofit/>
          </a:bodyPr>
          <a:lstStyle/>
          <a:p>
            <a:r>
              <a:rPr lang="en-US">
                <a:ea typeface="+mj-lt"/>
                <a:cs typeface="+mj-lt"/>
              </a:rPr>
              <a:t>Output Modes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0B18A6-910A-A300-40BB-4989E0204F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89515" y="3477565"/>
            <a:ext cx="4787224" cy="1662384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1600" err="1">
                <a:latin typeface="Angsana New"/>
                <a:ea typeface="+mn-lt"/>
                <a:cs typeface="Angsana New"/>
              </a:rPr>
              <a:t>streamDF.writeStream</a:t>
            </a:r>
            <a:endParaRPr lang="en-US" sz="1600" err="1">
              <a:latin typeface="Angsana New"/>
              <a:cs typeface="Angsana New"/>
            </a:endParaRPr>
          </a:p>
          <a:p>
            <a:pPr marL="0" indent="0">
              <a:buNone/>
            </a:pPr>
            <a:r>
              <a:rPr lang="en-US" sz="1600">
                <a:latin typeface="Angsana New"/>
                <a:ea typeface="+mn-lt"/>
                <a:cs typeface="Angsana New"/>
              </a:rPr>
              <a:t>      .trigger(</a:t>
            </a:r>
            <a:r>
              <a:rPr lang="en-US" sz="1600" err="1">
                <a:latin typeface="Angsana New"/>
                <a:ea typeface="+mn-lt"/>
                <a:cs typeface="Angsana New"/>
              </a:rPr>
              <a:t>processingTime</a:t>
            </a:r>
            <a:r>
              <a:rPr lang="en-US" sz="1600">
                <a:latin typeface="Angsana New"/>
                <a:ea typeface="+mn-lt"/>
                <a:cs typeface="Angsana New"/>
              </a:rPr>
              <a:t>="2 minutes")</a:t>
            </a:r>
            <a:endParaRPr lang="en-US" sz="1600">
              <a:latin typeface="Angsana New"/>
              <a:cs typeface="Angsana New"/>
            </a:endParaRPr>
          </a:p>
          <a:p>
            <a:pPr marL="0" indent="0">
              <a:buNone/>
            </a:pPr>
            <a:r>
              <a:rPr lang="en-US" sz="1600">
                <a:latin typeface="Angsana New"/>
                <a:ea typeface="+mn-lt"/>
                <a:cs typeface="Angsana New"/>
              </a:rPr>
              <a:t>      .</a:t>
            </a:r>
            <a:r>
              <a:rPr lang="en-US" sz="1600" err="1">
                <a:latin typeface="Angsana New"/>
                <a:ea typeface="+mn-lt"/>
                <a:cs typeface="Angsana New"/>
              </a:rPr>
              <a:t>outputMode</a:t>
            </a:r>
            <a:r>
              <a:rPr lang="en-US" sz="1600">
                <a:latin typeface="Angsana New"/>
                <a:ea typeface="+mn-lt"/>
                <a:cs typeface="Angsana New"/>
              </a:rPr>
              <a:t>("append")</a:t>
            </a:r>
            <a:endParaRPr lang="en-US" sz="1600">
              <a:latin typeface="Angsana New"/>
              <a:cs typeface="Angsana New"/>
            </a:endParaRPr>
          </a:p>
          <a:p>
            <a:pPr marL="0" indent="0">
              <a:buNone/>
            </a:pPr>
            <a:r>
              <a:rPr lang="en-US" sz="1600">
                <a:latin typeface="Angsana New"/>
                <a:ea typeface="+mn-lt"/>
                <a:cs typeface="Angsana New"/>
              </a:rPr>
              <a:t>      .option("</a:t>
            </a:r>
            <a:r>
              <a:rPr lang="en-US" sz="1600" err="1">
                <a:latin typeface="Angsana New"/>
                <a:ea typeface="+mn-lt"/>
                <a:cs typeface="Angsana New"/>
              </a:rPr>
              <a:t>checkpointLocation</a:t>
            </a:r>
            <a:r>
              <a:rPr lang="en-US" sz="1600">
                <a:latin typeface="Angsana New"/>
                <a:ea typeface="+mn-lt"/>
                <a:cs typeface="Angsana New"/>
              </a:rPr>
              <a:t>", "/path")</a:t>
            </a:r>
            <a:endParaRPr lang="en-US" sz="1600">
              <a:latin typeface="Angsana New"/>
              <a:cs typeface="Angsana New"/>
            </a:endParaRPr>
          </a:p>
          <a:p>
            <a:pPr marL="0" indent="0">
              <a:buNone/>
            </a:pPr>
            <a:r>
              <a:rPr lang="en-US" sz="1600">
                <a:latin typeface="Angsana New"/>
                <a:ea typeface="+mn-lt"/>
                <a:cs typeface="Angsana New"/>
              </a:rPr>
              <a:t>      .table(”</a:t>
            </a:r>
            <a:r>
              <a:rPr lang="en-US" sz="1600" err="1">
                <a:latin typeface="Angsana New"/>
                <a:ea typeface="+mn-lt"/>
                <a:cs typeface="Angsana New"/>
              </a:rPr>
              <a:t>Output_Table</a:t>
            </a:r>
            <a:r>
              <a:rPr lang="en-US" sz="1600">
                <a:latin typeface="Angsana New"/>
                <a:ea typeface="+mn-lt"/>
                <a:cs typeface="Angsana New"/>
              </a:rPr>
              <a:t>")</a:t>
            </a:r>
            <a:endParaRPr lang="en-US" sz="1600">
              <a:latin typeface="Angsana New"/>
              <a:cs typeface="Angsana New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5FDEB46-1169-0BD8-7A45-B5530E45941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3000830" y="4245849"/>
            <a:ext cx="1097280" cy="3428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blue and white box with black text&#10;&#10;Description automatically generated">
            <a:extLst>
              <a:ext uri="{FF2B5EF4-FFF2-40B4-BE49-F238E27FC236}">
                <a16:creationId xmlns:a16="http://schemas.microsoft.com/office/drawing/2014/main" id="{B0FF319D-7C82-B24A-EA65-BA4476504D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714" y="1030291"/>
            <a:ext cx="8196151" cy="2290664"/>
          </a:xfrm>
          <a:custGeom>
            <a:avLst/>
            <a:gdLst/>
            <a:ahLst/>
            <a:cxnLst/>
            <a:rect l="l" t="t" r="r" b="b"/>
            <a:pathLst>
              <a:path w="10580201" h="2957472">
                <a:moveTo>
                  <a:pt x="88961" y="0"/>
                </a:moveTo>
                <a:lnTo>
                  <a:pt x="10491240" y="0"/>
                </a:lnTo>
                <a:cubicBezTo>
                  <a:pt x="10540372" y="0"/>
                  <a:pt x="10580201" y="39829"/>
                  <a:pt x="10580201" y="88961"/>
                </a:cubicBezTo>
                <a:lnTo>
                  <a:pt x="10580201" y="2868511"/>
                </a:lnTo>
                <a:cubicBezTo>
                  <a:pt x="10580201" y="2917643"/>
                  <a:pt x="10540372" y="2957472"/>
                  <a:pt x="10491240" y="2957472"/>
                </a:cubicBezTo>
                <a:lnTo>
                  <a:pt x="88961" y="2957472"/>
                </a:lnTo>
                <a:cubicBezTo>
                  <a:pt x="39829" y="2957472"/>
                  <a:pt x="0" y="2917643"/>
                  <a:pt x="0" y="2868511"/>
                </a:cubicBezTo>
                <a:lnTo>
                  <a:pt x="0" y="88961"/>
                </a:lnTo>
                <a:cubicBezTo>
                  <a:pt x="0" y="39829"/>
                  <a:pt x="39829" y="0"/>
                  <a:pt x="88961" y="0"/>
                </a:cubicBezTo>
                <a:close/>
              </a:path>
            </a:pathLst>
          </a:cu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027D8C3-2F30-465F-A06E-7E7402982D3A}"/>
              </a:ext>
            </a:extLst>
          </p:cNvPr>
          <p:cNvSpPr txBox="1"/>
          <p:nvPr/>
        </p:nvSpPr>
        <p:spPr>
          <a:xfrm>
            <a:off x="7640943" y="4794151"/>
            <a:ext cx="1492274" cy="338554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600">
                <a:solidFill>
                  <a:schemeClr val="accent1">
                    <a:lumMod val="50000"/>
                  </a:schemeClr>
                </a:solidFill>
                <a:latin typeface="Times New Roman"/>
                <a:cs typeface="Times New Roman"/>
              </a:rPr>
              <a:t>Naval </a:t>
            </a:r>
            <a:r>
              <a:rPr lang="en-US" sz="1600">
                <a:solidFill>
                  <a:schemeClr val="accent1">
                    <a:lumMod val="50000"/>
                  </a:schemeClr>
                </a:solidFill>
                <a:latin typeface="Times New Roman"/>
                <a:ea typeface="Roboto"/>
                <a:cs typeface="Roboto"/>
              </a:rPr>
              <a:t>Yemul</a:t>
            </a:r>
            <a:endParaRPr lang="en-IN" sz="1600">
              <a:solidFill>
                <a:schemeClr val="accent1">
                  <a:lumMod val="50000"/>
                </a:schemeClr>
              </a:solidFill>
              <a:latin typeface="Times New Roman"/>
              <a:ea typeface="Roboto"/>
              <a:cs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397631220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CB1080-FEB7-8387-D9B5-480F8680B4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900" y="193463"/>
            <a:ext cx="2567855" cy="144398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 defTabSz="914400"/>
            <a:r>
              <a:rPr lang="en-US" sz="3100" kern="1200">
                <a:solidFill>
                  <a:srgbClr val="1F3864"/>
                </a:solidFill>
                <a:latin typeface="+mj-lt"/>
                <a:ea typeface="+mj-ea"/>
                <a:cs typeface="+mj-cs"/>
              </a:rPr>
              <a:t>Checkpointing</a:t>
            </a:r>
            <a:endParaRPr lang="en-US" sz="3100" kern="1200">
              <a:solidFill>
                <a:srgbClr val="1F3864"/>
              </a:solidFill>
              <a:latin typeface="+mj-lt"/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2F4507-E87E-A2B2-B42B-111B28E327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3105" y="1410547"/>
            <a:ext cx="4688205" cy="934720"/>
          </a:xfrm>
        </p:spPr>
        <p:txBody>
          <a:bodyPr vert="horz" lIns="91440" tIns="45720" rIns="91440" bIns="45720" rtlCol="0" anchor="b">
            <a:noAutofit/>
          </a:bodyPr>
          <a:lstStyle/>
          <a:p>
            <a:pPr indent="-228600" defTabSz="914400"/>
            <a:r>
              <a:rPr lang="en-US" sz="1800">
                <a:solidFill>
                  <a:srgbClr val="1F3864"/>
                </a:solidFill>
              </a:rPr>
              <a:t>Store stream state</a:t>
            </a:r>
            <a:endParaRPr lang="en-US" sz="1800">
              <a:solidFill>
                <a:srgbClr val="1F3864"/>
              </a:solidFill>
              <a:cs typeface="Calibri"/>
            </a:endParaRPr>
          </a:p>
          <a:p>
            <a:pPr indent="-228600" defTabSz="914400"/>
            <a:r>
              <a:rPr lang="en-US" sz="1800">
                <a:solidFill>
                  <a:srgbClr val="1F3864"/>
                </a:solidFill>
              </a:rPr>
              <a:t>Track the progress of your stream processing</a:t>
            </a:r>
            <a:endParaRPr lang="en-US" sz="1800">
              <a:solidFill>
                <a:srgbClr val="1F3864"/>
              </a:solidFill>
              <a:cs typeface="Calibri"/>
            </a:endParaRPr>
          </a:p>
          <a:p>
            <a:pPr indent="-228600" defTabSz="914400"/>
            <a:r>
              <a:rPr lang="en-US" sz="1800">
                <a:solidFill>
                  <a:srgbClr val="1F3864"/>
                </a:solidFill>
              </a:rPr>
              <a:t>Can Not be shared between separate streams</a:t>
            </a:r>
            <a:endParaRPr lang="en-US" sz="1800">
              <a:solidFill>
                <a:srgbClr val="1F3864"/>
              </a:solidFill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5E6E97-2C38-4430-EADC-23D474C53705}"/>
              </a:ext>
            </a:extLst>
          </p:cNvPr>
          <p:cNvSpPr txBox="1"/>
          <p:nvPr/>
        </p:nvSpPr>
        <p:spPr>
          <a:xfrm>
            <a:off x="1573022" y="2755899"/>
            <a:ext cx="4688205" cy="1728471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err="1">
                <a:solidFill>
                  <a:srgbClr val="1F3864"/>
                </a:solidFill>
              </a:rPr>
              <a:t>streamDF.writeStream</a:t>
            </a:r>
            <a:r>
              <a:rPr lang="en-US">
                <a:solidFill>
                  <a:srgbClr val="1F3864"/>
                </a:solidFill>
              </a:rPr>
              <a:t> </a:t>
            </a:r>
            <a:endParaRPr lang="en-US">
              <a:solidFill>
                <a:srgbClr val="1F3864"/>
              </a:solidFill>
              <a:cs typeface="Calibri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>
                <a:solidFill>
                  <a:srgbClr val="1F3864"/>
                </a:solidFill>
              </a:rPr>
              <a:t>       .trigger(</a:t>
            </a:r>
            <a:r>
              <a:rPr lang="en-US" err="1">
                <a:solidFill>
                  <a:srgbClr val="1F3864"/>
                </a:solidFill>
              </a:rPr>
              <a:t>processingTime</a:t>
            </a:r>
            <a:r>
              <a:rPr lang="en-US">
                <a:solidFill>
                  <a:srgbClr val="1F3864"/>
                </a:solidFill>
              </a:rPr>
              <a:t>="2 minutes")  </a:t>
            </a:r>
            <a:endParaRPr lang="en-US">
              <a:solidFill>
                <a:srgbClr val="1F3864"/>
              </a:solidFill>
              <a:cs typeface="Calibri" panose="020F0502020204030204"/>
            </a:endParaRPr>
          </a:p>
          <a:p>
            <a:pPr marL="228600" lvl="1">
              <a:lnSpc>
                <a:spcPct val="90000"/>
              </a:lnSpc>
              <a:spcAft>
                <a:spcPts val="600"/>
              </a:spcAft>
            </a:pPr>
            <a:r>
              <a:rPr lang="en-US">
                <a:solidFill>
                  <a:srgbClr val="1F3864"/>
                </a:solidFill>
              </a:rPr>
              <a:t>     .</a:t>
            </a:r>
            <a:r>
              <a:rPr lang="en-US" err="1">
                <a:solidFill>
                  <a:srgbClr val="1F3864"/>
                </a:solidFill>
              </a:rPr>
              <a:t>outputMode</a:t>
            </a:r>
            <a:r>
              <a:rPr lang="en-US">
                <a:solidFill>
                  <a:srgbClr val="1F3864"/>
                </a:solidFill>
              </a:rPr>
              <a:t>("append") </a:t>
            </a:r>
            <a:endParaRPr lang="en-US">
              <a:solidFill>
                <a:srgbClr val="1F3864"/>
              </a:solidFill>
              <a:cs typeface="Calibri"/>
            </a:endParaRPr>
          </a:p>
          <a:p>
            <a:pPr marL="228600" lvl="1">
              <a:lnSpc>
                <a:spcPct val="90000"/>
              </a:lnSpc>
              <a:spcAft>
                <a:spcPts val="600"/>
              </a:spcAft>
            </a:pPr>
            <a:r>
              <a:rPr lang="en-US">
                <a:solidFill>
                  <a:srgbClr val="1F3864"/>
                </a:solidFill>
              </a:rPr>
              <a:t>     .option("</a:t>
            </a:r>
            <a:r>
              <a:rPr lang="en-US" err="1">
                <a:solidFill>
                  <a:srgbClr val="1F3864"/>
                </a:solidFill>
              </a:rPr>
              <a:t>checkpointLocation</a:t>
            </a:r>
            <a:r>
              <a:rPr lang="en-US">
                <a:solidFill>
                  <a:srgbClr val="1F3864"/>
                </a:solidFill>
              </a:rPr>
              <a:t>", "/path") </a:t>
            </a:r>
            <a:endParaRPr lang="en-US">
              <a:solidFill>
                <a:srgbClr val="1F3864"/>
              </a:solidFill>
              <a:cs typeface="Calibri"/>
            </a:endParaRPr>
          </a:p>
          <a:p>
            <a:pPr marL="228600" lvl="1">
              <a:lnSpc>
                <a:spcPct val="90000"/>
              </a:lnSpc>
              <a:spcAft>
                <a:spcPts val="600"/>
              </a:spcAft>
            </a:pPr>
            <a:r>
              <a:rPr lang="en-US">
                <a:solidFill>
                  <a:srgbClr val="1F3864"/>
                </a:solidFill>
              </a:rPr>
              <a:t>     .table(”</a:t>
            </a:r>
            <a:r>
              <a:rPr lang="en-US" err="1">
                <a:solidFill>
                  <a:srgbClr val="1F3864"/>
                </a:solidFill>
              </a:rPr>
              <a:t>Output_Table</a:t>
            </a:r>
            <a:r>
              <a:rPr lang="en-US">
                <a:solidFill>
                  <a:srgbClr val="1F3864"/>
                </a:solidFill>
              </a:rPr>
              <a:t>")</a:t>
            </a:r>
            <a:endParaRPr lang="en-US">
              <a:solidFill>
                <a:srgbClr val="1F3864"/>
              </a:solidFill>
              <a:cs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0EF91A-F278-5E39-93EA-E780E40A72CF}"/>
              </a:ext>
            </a:extLst>
          </p:cNvPr>
          <p:cNvSpPr txBox="1"/>
          <p:nvPr/>
        </p:nvSpPr>
        <p:spPr>
          <a:xfrm>
            <a:off x="7640943" y="4794151"/>
            <a:ext cx="1492274" cy="338554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600">
                <a:solidFill>
                  <a:schemeClr val="accent1">
                    <a:lumMod val="50000"/>
                  </a:schemeClr>
                </a:solidFill>
                <a:latin typeface="Times New Roman"/>
                <a:cs typeface="Times New Roman"/>
              </a:rPr>
              <a:t>Naval </a:t>
            </a:r>
            <a:r>
              <a:rPr lang="en-US" sz="1600">
                <a:solidFill>
                  <a:schemeClr val="accent1">
                    <a:lumMod val="50000"/>
                  </a:schemeClr>
                </a:solidFill>
                <a:latin typeface="Times New Roman"/>
                <a:ea typeface="Roboto"/>
                <a:cs typeface="Roboto"/>
              </a:rPr>
              <a:t>Yemul</a:t>
            </a:r>
            <a:endParaRPr lang="en-IN" sz="1600">
              <a:solidFill>
                <a:schemeClr val="accent1">
                  <a:lumMod val="50000"/>
                </a:schemeClr>
              </a:solidFill>
              <a:latin typeface="Times New Roman"/>
              <a:ea typeface="Roboto"/>
              <a:cs typeface="Roboto"/>
            </a:endParaRPr>
          </a:p>
        </p:txBody>
      </p:sp>
      <p:pic>
        <p:nvPicPr>
          <p:cNvPr id="8" name="Picture 7" descr="A logo with a cloud and a blue object with a gear&#10;&#10;Description automatically generated">
            <a:extLst>
              <a:ext uri="{FF2B5EF4-FFF2-40B4-BE49-F238E27FC236}">
                <a16:creationId xmlns:a16="http://schemas.microsoft.com/office/drawing/2014/main" id="{5C466143-1B3E-D102-D769-EA8433194A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207" t="25843" r="17367" b="29040"/>
          <a:stretch/>
        </p:blipFill>
        <p:spPr>
          <a:xfrm>
            <a:off x="7971733" y="19802"/>
            <a:ext cx="1151373" cy="807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490069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756536-FDDE-097B-8257-3A7DE5E968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9697" y="1387941"/>
            <a:ext cx="7203893" cy="2951461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1.Fault Tolerance</a:t>
            </a:r>
            <a:endParaRPr lang="en-US">
              <a:cs typeface="Calibri" panose="020F0502020204030204"/>
            </a:endParaRPr>
          </a:p>
          <a:p>
            <a:r>
              <a:rPr lang="en-US">
                <a:ea typeface="+mn-lt"/>
                <a:cs typeface="+mn-lt"/>
              </a:rPr>
              <a:t>Checkpointing + Write-ahead logs</a:t>
            </a:r>
            <a:endParaRPr lang="en-US">
              <a:cs typeface="Calibri"/>
            </a:endParaRPr>
          </a:p>
          <a:p>
            <a:r>
              <a:rPr lang="en-US">
                <a:ea typeface="+mn-lt"/>
                <a:cs typeface="+mn-lt"/>
              </a:rPr>
              <a:t> record the offset range of data being processed during each trigger interval.</a:t>
            </a:r>
            <a:endParaRPr lang="en-US">
              <a:cs typeface="Calibri"/>
            </a:endParaRPr>
          </a:p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2. Exactly-once guarantee</a:t>
            </a:r>
            <a:endParaRPr lang="en-US">
              <a:cs typeface="Calibri"/>
            </a:endParaRPr>
          </a:p>
          <a:p>
            <a:r>
              <a:rPr lang="en-US">
                <a:ea typeface="+mn-lt"/>
                <a:cs typeface="+mn-lt"/>
              </a:rPr>
              <a:t> Idempotent sinks</a:t>
            </a:r>
            <a:endParaRPr lang="en-US"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C36512-3FC4-1244-C1B9-95D04583CE64}"/>
              </a:ext>
            </a:extLst>
          </p:cNvPr>
          <p:cNvSpPr txBox="1"/>
          <p:nvPr/>
        </p:nvSpPr>
        <p:spPr>
          <a:xfrm>
            <a:off x="7651726" y="4804934"/>
            <a:ext cx="1492274" cy="338554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600">
                <a:solidFill>
                  <a:schemeClr val="accent1">
                    <a:lumMod val="50000"/>
                  </a:schemeClr>
                </a:solidFill>
                <a:latin typeface="Times New Roman"/>
                <a:cs typeface="Times New Roman"/>
              </a:rPr>
              <a:t>Naval </a:t>
            </a:r>
            <a:r>
              <a:rPr lang="en-US" sz="1600">
                <a:solidFill>
                  <a:schemeClr val="accent1">
                    <a:lumMod val="50000"/>
                  </a:schemeClr>
                </a:solidFill>
                <a:latin typeface="Times New Roman"/>
                <a:ea typeface="Roboto"/>
                <a:cs typeface="Roboto"/>
              </a:rPr>
              <a:t>Yemul</a:t>
            </a:r>
            <a:endParaRPr lang="en-IN" sz="1600">
              <a:solidFill>
                <a:schemeClr val="accent1">
                  <a:lumMod val="50000"/>
                </a:schemeClr>
              </a:solidFill>
              <a:latin typeface="Times New Roman"/>
              <a:ea typeface="Roboto"/>
              <a:cs typeface="Roboto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443B53D-1CF6-A828-ADFE-B4BFC9A90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accent1">
                    <a:lumMod val="50000"/>
                  </a:schemeClr>
                </a:solidFill>
                <a:cs typeface="Calibri Light"/>
              </a:rPr>
              <a:t>Guarantees</a:t>
            </a:r>
            <a:endParaRPr lang="en-US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1975456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AAE0AD-7ED0-F784-EE59-972E54F030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8189" y="1403316"/>
            <a:ext cx="7753826" cy="295146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0" indent="-457200">
              <a:buAutoNum type="arabicPeriod"/>
            </a:pPr>
            <a:r>
              <a:rPr lang="en-US">
                <a:ea typeface="+mn-lt"/>
                <a:cs typeface="+mn-lt"/>
              </a:rPr>
              <a:t>Some operations are not supported by streaming DataFrame</a:t>
            </a:r>
            <a:endParaRPr lang="en-US">
              <a:cs typeface="Calibri"/>
            </a:endParaRPr>
          </a:p>
          <a:p>
            <a:pPr marL="800100" lvl="1" indent="-457200">
              <a:buFont typeface="Courier New" panose="020B0604020202020204" pitchFamily="34" charset="0"/>
              <a:buChar char="o"/>
            </a:pPr>
            <a:r>
              <a:rPr lang="en-US">
                <a:cs typeface="Calibri"/>
              </a:rPr>
              <a:t>Sorting</a:t>
            </a:r>
          </a:p>
          <a:p>
            <a:pPr marL="800100" lvl="1" indent="-457200">
              <a:buFont typeface="Courier New" panose="020B0604020202020204" pitchFamily="34" charset="0"/>
              <a:buChar char="o"/>
            </a:pPr>
            <a:r>
              <a:rPr lang="en-US">
                <a:cs typeface="Calibri"/>
              </a:rPr>
              <a:t>Deduplication</a:t>
            </a:r>
          </a:p>
          <a:p>
            <a:pPr marL="342900" lvl="1" indent="0">
              <a:buNone/>
            </a:pPr>
            <a:endParaRPr lang="en-US">
              <a:cs typeface="Calibri"/>
            </a:endParaRPr>
          </a:p>
          <a:p>
            <a:pPr marL="457200" indent="-457200">
              <a:buAutoNum type="arabicPeriod"/>
            </a:pPr>
            <a:r>
              <a:rPr lang="en-US">
                <a:cs typeface="Calibri"/>
              </a:rPr>
              <a:t>Advanced methods</a:t>
            </a:r>
          </a:p>
          <a:p>
            <a:pPr marL="800100" lvl="1" indent="-457200">
              <a:buFont typeface="Courier New" panose="020B0604020202020204" pitchFamily="34" charset="0"/>
              <a:buChar char="o"/>
            </a:pPr>
            <a:r>
              <a:rPr lang="en-US">
                <a:cs typeface="Calibri"/>
              </a:rPr>
              <a:t>Windowing</a:t>
            </a:r>
          </a:p>
          <a:p>
            <a:pPr marL="800100" lvl="1" indent="-457200">
              <a:buFont typeface="Courier New" panose="020B0604020202020204" pitchFamily="34" charset="0"/>
              <a:buChar char="o"/>
            </a:pPr>
            <a:r>
              <a:rPr lang="en-US">
                <a:cs typeface="Calibri"/>
              </a:rPr>
              <a:t>Watemarking</a:t>
            </a:r>
          </a:p>
          <a:p>
            <a:pPr marL="0" indent="0">
              <a:buNone/>
            </a:pPr>
            <a:endParaRPr lang="en-US"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C4E062-AC89-B053-BC38-4181CFD02C65}"/>
              </a:ext>
            </a:extLst>
          </p:cNvPr>
          <p:cNvSpPr txBox="1"/>
          <p:nvPr/>
        </p:nvSpPr>
        <p:spPr>
          <a:xfrm>
            <a:off x="7651726" y="4804934"/>
            <a:ext cx="1492274" cy="338554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600">
                <a:solidFill>
                  <a:schemeClr val="accent1">
                    <a:lumMod val="50000"/>
                  </a:schemeClr>
                </a:solidFill>
                <a:latin typeface="Times New Roman"/>
                <a:cs typeface="Times New Roman"/>
              </a:rPr>
              <a:t>Naval </a:t>
            </a:r>
            <a:r>
              <a:rPr lang="en-US" sz="1600">
                <a:solidFill>
                  <a:schemeClr val="accent1">
                    <a:lumMod val="50000"/>
                  </a:schemeClr>
                </a:solidFill>
                <a:latin typeface="Times New Roman"/>
                <a:ea typeface="Roboto"/>
                <a:cs typeface="Roboto"/>
              </a:rPr>
              <a:t>Yemul</a:t>
            </a:r>
            <a:endParaRPr lang="en-IN" sz="1600">
              <a:solidFill>
                <a:schemeClr val="accent1">
                  <a:lumMod val="50000"/>
                </a:schemeClr>
              </a:solidFill>
              <a:latin typeface="Times New Roman"/>
              <a:ea typeface="Roboto"/>
              <a:cs typeface="Roboto"/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D05E5022-EBC1-E1EE-2485-3AA64AE04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accent1">
                    <a:lumMod val="50000"/>
                  </a:schemeClr>
                </a:solidFill>
                <a:cs typeface="Calibri Light"/>
              </a:rPr>
              <a:t>Unsupported Operations</a:t>
            </a:r>
          </a:p>
        </p:txBody>
      </p:sp>
    </p:spTree>
    <p:extLst>
      <p:ext uri="{BB962C8B-B14F-4D97-AF65-F5344CB8AC3E}">
        <p14:creationId xmlns:p14="http://schemas.microsoft.com/office/powerpoint/2010/main" val="573378777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7F3DF4-8179-B6CC-2883-8FC6FAF820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sz="3600" b="1" dirty="0">
                <a:latin typeface="Calibri Light"/>
                <a:ea typeface="+mn-lt"/>
                <a:cs typeface="Calibri Light"/>
              </a:rPr>
              <a:t>Incremental Data </a:t>
            </a:r>
            <a:endParaRPr lang="en-US" sz="3600" b="1" dirty="0">
              <a:latin typeface="Calibri Light"/>
              <a:cs typeface="Calibri Light"/>
            </a:endParaRPr>
          </a:p>
          <a:p>
            <a:pPr marL="0" indent="0" algn="ctr">
              <a:buNone/>
            </a:pPr>
            <a:r>
              <a:rPr lang="en-US" sz="3600" b="1" dirty="0">
                <a:latin typeface="Calibri Light"/>
                <a:ea typeface="+mn-lt"/>
                <a:cs typeface="Calibri Light"/>
              </a:rPr>
              <a:t>Ingestion from Files</a:t>
            </a:r>
            <a:endParaRPr lang="en-US" sz="3600" b="1" dirty="0">
              <a:latin typeface="Calibri Light"/>
              <a:cs typeface="Calibri Light"/>
            </a:endParaRPr>
          </a:p>
          <a:p>
            <a:pPr marL="0" indent="0">
              <a:buNone/>
            </a:pPr>
            <a:endParaRPr lang="en-US" b="1" dirty="0">
              <a:latin typeface="Calibri Light"/>
              <a:cs typeface="Calibri Ligh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455CD4-2AE6-510C-FAC9-F6D04392A9DE}"/>
              </a:ext>
            </a:extLst>
          </p:cNvPr>
          <p:cNvSpPr txBox="1"/>
          <p:nvPr/>
        </p:nvSpPr>
        <p:spPr>
          <a:xfrm>
            <a:off x="7651726" y="4804934"/>
            <a:ext cx="1492274" cy="338554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600">
                <a:solidFill>
                  <a:schemeClr val="accent1">
                    <a:lumMod val="50000"/>
                  </a:schemeClr>
                </a:solidFill>
                <a:latin typeface="Times New Roman"/>
                <a:cs typeface="Times New Roman"/>
              </a:rPr>
              <a:t>Naval </a:t>
            </a:r>
            <a:r>
              <a:rPr lang="en-US" sz="1600">
                <a:solidFill>
                  <a:schemeClr val="accent1">
                    <a:lumMod val="50000"/>
                  </a:schemeClr>
                </a:solidFill>
                <a:latin typeface="Times New Roman"/>
                <a:ea typeface="Roboto"/>
                <a:cs typeface="Roboto"/>
              </a:rPr>
              <a:t>Yemul</a:t>
            </a:r>
            <a:endParaRPr lang="en-IN" sz="1600">
              <a:solidFill>
                <a:schemeClr val="accent1">
                  <a:lumMod val="50000"/>
                </a:schemeClr>
              </a:solidFill>
              <a:latin typeface="Times New Roman"/>
              <a:ea typeface="Roboto"/>
              <a:cs typeface="Roboto"/>
            </a:endParaRPr>
          </a:p>
        </p:txBody>
      </p:sp>
      <p:pic>
        <p:nvPicPr>
          <p:cNvPr id="2" name="Picture 2" descr="cloudthat logo by J Muse on Dribbble">
            <a:extLst>
              <a:ext uri="{FF2B5EF4-FFF2-40B4-BE49-F238E27FC236}">
                <a16:creationId xmlns:a16="http://schemas.microsoft.com/office/drawing/2014/main" id="{1CF12CDB-A02F-E6C8-5BE5-0F39048AE4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2498" y="67477"/>
            <a:ext cx="1217883" cy="912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7725079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52F825-210D-7599-2F76-85C99EB1E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Learning Objectives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8EB0D6-8F21-C74D-9DC1-3671E9F06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+mn-lt"/>
                <a:cs typeface="+mn-lt"/>
              </a:rPr>
              <a:t>What is incremental data Ingestion from file</a:t>
            </a:r>
            <a:endParaRPr lang="en-US">
              <a:cs typeface="Calibri" panose="020F0502020204030204"/>
            </a:endParaRPr>
          </a:p>
          <a:p>
            <a:r>
              <a:rPr lang="en-US">
                <a:ea typeface="+mn-lt"/>
                <a:cs typeface="+mn-lt"/>
              </a:rPr>
              <a:t>COPY INTO</a:t>
            </a:r>
            <a:endParaRPr lang="en-US"/>
          </a:p>
          <a:p>
            <a:r>
              <a:rPr lang="en-US">
                <a:ea typeface="+mn-lt"/>
                <a:cs typeface="+mn-lt"/>
              </a:rPr>
              <a:t>Auto Loader</a:t>
            </a:r>
            <a:endParaRPr lang="en-US"/>
          </a:p>
          <a:p>
            <a:endParaRPr lang="en-US"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C968EA-B0D8-ABB8-C057-6B88346E1E90}"/>
              </a:ext>
            </a:extLst>
          </p:cNvPr>
          <p:cNvSpPr txBox="1"/>
          <p:nvPr/>
        </p:nvSpPr>
        <p:spPr>
          <a:xfrm>
            <a:off x="7651726" y="4804934"/>
            <a:ext cx="1492274" cy="338554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600">
                <a:solidFill>
                  <a:schemeClr val="accent1">
                    <a:lumMod val="50000"/>
                  </a:schemeClr>
                </a:solidFill>
                <a:latin typeface="Times New Roman"/>
                <a:cs typeface="Times New Roman"/>
              </a:rPr>
              <a:t>Naval </a:t>
            </a:r>
            <a:r>
              <a:rPr lang="en-US" sz="1600">
                <a:solidFill>
                  <a:schemeClr val="accent1">
                    <a:lumMod val="50000"/>
                  </a:schemeClr>
                </a:solidFill>
                <a:latin typeface="Times New Roman"/>
                <a:ea typeface="Roboto"/>
                <a:cs typeface="Roboto"/>
              </a:rPr>
              <a:t>Yemul</a:t>
            </a:r>
            <a:endParaRPr lang="en-IN" sz="1600">
              <a:solidFill>
                <a:schemeClr val="accent1">
                  <a:lumMod val="50000"/>
                </a:schemeClr>
              </a:solidFill>
              <a:latin typeface="Times New Roman"/>
              <a:ea typeface="Roboto"/>
              <a:cs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022910999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2D8A44-77FD-15F8-ADC0-C6EB85882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Incremental Data Ingestion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C80A3E-8F23-12CA-EF11-C769175775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ea typeface="+mn-lt"/>
                <a:cs typeface="+mn-lt"/>
              </a:rPr>
              <a:t>Loading new data files encountered since the last ingestion</a:t>
            </a:r>
            <a:endParaRPr lang="en-US" dirty="0">
              <a:cs typeface="Calibri" panose="020F0502020204030204"/>
            </a:endParaRPr>
          </a:p>
          <a:p>
            <a:r>
              <a:rPr lang="en-US" dirty="0">
                <a:ea typeface="+mn-lt"/>
                <a:cs typeface="+mn-lt"/>
              </a:rPr>
              <a:t>Reduces redundant processing</a:t>
            </a:r>
            <a:endParaRPr lang="en-US" dirty="0"/>
          </a:p>
          <a:p>
            <a:endParaRPr lang="en-US" dirty="0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b="1" dirty="0">
                <a:ea typeface="+mn-lt"/>
                <a:cs typeface="+mn-lt"/>
              </a:rPr>
              <a:t>2 mechanisms:</a:t>
            </a:r>
            <a:endParaRPr lang="en-US" b="1" dirty="0">
              <a:cs typeface="Calibri" panose="020F0502020204030204"/>
            </a:endParaRPr>
          </a:p>
          <a:p>
            <a:r>
              <a:rPr lang="en-US" dirty="0">
                <a:ea typeface="+mn-lt"/>
                <a:cs typeface="+mn-lt"/>
              </a:rPr>
              <a:t>COPY INTO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Auto loader</a:t>
            </a:r>
            <a:endParaRPr lang="en-US" dirty="0"/>
          </a:p>
          <a:p>
            <a:endParaRPr lang="en-US" dirty="0"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22086B-74D5-E84D-02DF-E6FDB9C0065B}"/>
              </a:ext>
            </a:extLst>
          </p:cNvPr>
          <p:cNvSpPr txBox="1"/>
          <p:nvPr/>
        </p:nvSpPr>
        <p:spPr>
          <a:xfrm>
            <a:off x="7651726" y="4804934"/>
            <a:ext cx="1492274" cy="338554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600">
                <a:solidFill>
                  <a:schemeClr val="accent1">
                    <a:lumMod val="50000"/>
                  </a:schemeClr>
                </a:solidFill>
                <a:latin typeface="Times New Roman"/>
                <a:cs typeface="Times New Roman"/>
              </a:rPr>
              <a:t>Naval </a:t>
            </a:r>
            <a:r>
              <a:rPr lang="en-US" sz="1600">
                <a:solidFill>
                  <a:schemeClr val="accent1">
                    <a:lumMod val="50000"/>
                  </a:schemeClr>
                </a:solidFill>
                <a:latin typeface="Times New Roman"/>
                <a:ea typeface="Roboto"/>
                <a:cs typeface="Roboto"/>
              </a:rPr>
              <a:t>Yemul</a:t>
            </a:r>
            <a:endParaRPr lang="en-IN" sz="1600">
              <a:solidFill>
                <a:schemeClr val="accent1">
                  <a:lumMod val="50000"/>
                </a:schemeClr>
              </a:solidFill>
              <a:latin typeface="Times New Roman"/>
              <a:ea typeface="Roboto"/>
              <a:cs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054061871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A2117-6BC6-8629-C1B6-432BE9A5F7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Databricks Autoloader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B0564C-36B6-BBC5-398E-FB06C93DCC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95662"/>
            <a:ext cx="7886700" cy="154900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+mn-lt"/>
                <a:cs typeface="+mn-lt"/>
              </a:rPr>
              <a:t>Structured Streaming</a:t>
            </a:r>
            <a:endParaRPr lang="en-US">
              <a:cs typeface="Calibri" panose="020F0502020204030204"/>
            </a:endParaRPr>
          </a:p>
          <a:p>
            <a:r>
              <a:rPr lang="en-US">
                <a:ea typeface="+mn-lt"/>
                <a:cs typeface="+mn-lt"/>
              </a:rPr>
              <a:t>Can process billions of files</a:t>
            </a:r>
            <a:endParaRPr lang="en-US">
              <a:cs typeface="Calibri" panose="020F0502020204030204"/>
            </a:endParaRPr>
          </a:p>
          <a:p>
            <a:r>
              <a:rPr lang="en-US">
                <a:ea typeface="+mn-lt"/>
                <a:cs typeface="+mn-lt"/>
              </a:rPr>
              <a:t>Support near real-time ingestion of millions of files per hour.</a:t>
            </a:r>
            <a:endParaRPr lang="en-US">
              <a:cs typeface="Calibri" panose="020F0502020204030204"/>
            </a:endParaRPr>
          </a:p>
          <a:p>
            <a:pPr marL="0" indent="0">
              <a:buNone/>
            </a:pPr>
            <a:endParaRPr lang="en-US">
              <a:cs typeface="Calibri" panose="020F0502020204030204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BE3749-4D4C-0DAB-24BA-0A2816AB2A49}"/>
              </a:ext>
            </a:extLst>
          </p:cNvPr>
          <p:cNvSpPr txBox="1"/>
          <p:nvPr/>
        </p:nvSpPr>
        <p:spPr>
          <a:xfrm>
            <a:off x="7651726" y="4804934"/>
            <a:ext cx="1492274" cy="338554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600">
                <a:solidFill>
                  <a:schemeClr val="accent1">
                    <a:lumMod val="50000"/>
                  </a:schemeClr>
                </a:solidFill>
                <a:latin typeface="Times New Roman"/>
                <a:cs typeface="Times New Roman"/>
              </a:rPr>
              <a:t>Naval </a:t>
            </a:r>
            <a:r>
              <a:rPr lang="en-US" sz="1600">
                <a:solidFill>
                  <a:schemeClr val="accent1">
                    <a:lumMod val="50000"/>
                  </a:schemeClr>
                </a:solidFill>
                <a:latin typeface="Times New Roman"/>
                <a:ea typeface="Roboto"/>
                <a:cs typeface="Roboto"/>
              </a:rPr>
              <a:t>Yemul</a:t>
            </a:r>
            <a:endParaRPr lang="en-IN" sz="1600">
              <a:solidFill>
                <a:schemeClr val="accent1">
                  <a:lumMod val="50000"/>
                </a:schemeClr>
              </a:solidFill>
              <a:latin typeface="Times New Roman"/>
              <a:ea typeface="Roboto"/>
              <a:cs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6034176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A99877A-3222-F345-994B-7BCF07F84A5E}"/>
              </a:ext>
            </a:extLst>
          </p:cNvPr>
          <p:cNvSpPr txBox="1">
            <a:spLocks/>
          </p:cNvSpPr>
          <p:nvPr/>
        </p:nvSpPr>
        <p:spPr>
          <a:xfrm>
            <a:off x="630936" y="188484"/>
            <a:ext cx="7879842" cy="7576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just" defTabSz="914400" rtl="0" eaLnBrk="1" latinLnBrk="0" hangingPunct="1">
              <a:lnSpc>
                <a:spcPct val="20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Hadoop Evolution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0E13CA-3D71-8DD8-E643-5002DE025E3D}"/>
              </a:ext>
            </a:extLst>
          </p:cNvPr>
          <p:cNvSpPr txBox="1"/>
          <p:nvPr/>
        </p:nvSpPr>
        <p:spPr>
          <a:xfrm>
            <a:off x="705332" y="1036295"/>
            <a:ext cx="7302901" cy="39703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FF0000"/>
                </a:solidFill>
                <a:cs typeface="Calibri"/>
              </a:rPr>
              <a:t>2003:</a:t>
            </a:r>
            <a:endParaRPr lang="en-US"/>
          </a:p>
          <a:p>
            <a:r>
              <a:rPr lang="en-US">
                <a:cs typeface="Calibri"/>
              </a:rPr>
              <a:t>Google released a paper to describe how to store large datasets </a:t>
            </a:r>
            <a:endParaRPr lang="en-US"/>
          </a:p>
          <a:p>
            <a:r>
              <a:rPr lang="en-US" b="1">
                <a:cs typeface="Calibri"/>
              </a:rPr>
              <a:t>On distributed Storage</a:t>
            </a:r>
            <a:endParaRPr lang="en-US"/>
          </a:p>
          <a:p>
            <a:r>
              <a:rPr lang="en-US">
                <a:cs typeface="Calibri"/>
              </a:rPr>
              <a:t>This paper was called as </a:t>
            </a:r>
            <a:r>
              <a:rPr lang="en-US" b="1">
                <a:cs typeface="Calibri"/>
              </a:rPr>
              <a:t>GFS(Google File System)</a:t>
            </a:r>
            <a:endParaRPr lang="en-US"/>
          </a:p>
          <a:p>
            <a:r>
              <a:rPr lang="en-US">
                <a:solidFill>
                  <a:srgbClr val="FF0000"/>
                </a:solidFill>
                <a:cs typeface="Calibri"/>
              </a:rPr>
              <a:t>2004:</a:t>
            </a:r>
            <a:endParaRPr lang="en-US"/>
          </a:p>
          <a:p>
            <a:r>
              <a:rPr lang="en-US">
                <a:cs typeface="Calibri"/>
              </a:rPr>
              <a:t>Google released another paper to describe how to process large datasets</a:t>
            </a:r>
            <a:endParaRPr lang="en-US"/>
          </a:p>
          <a:p>
            <a:r>
              <a:rPr lang="en-US" b="1">
                <a:cs typeface="Calibri"/>
              </a:rPr>
              <a:t>On processing </a:t>
            </a:r>
            <a:endParaRPr lang="en-US"/>
          </a:p>
          <a:p>
            <a:r>
              <a:rPr lang="en-US">
                <a:cs typeface="Calibri"/>
              </a:rPr>
              <a:t>This paper was called </a:t>
            </a:r>
            <a:r>
              <a:rPr lang="en-US" b="1">
                <a:cs typeface="Calibri"/>
              </a:rPr>
              <a:t>MapReduce</a:t>
            </a:r>
            <a:r>
              <a:rPr lang="en-US">
                <a:cs typeface="Calibri"/>
              </a:rPr>
              <a:t>. </a:t>
            </a:r>
            <a:endParaRPr lang="en-US"/>
          </a:p>
          <a:p>
            <a:r>
              <a:rPr lang="en-US">
                <a:solidFill>
                  <a:srgbClr val="FF0000"/>
                </a:solidFill>
                <a:cs typeface="Calibri"/>
              </a:rPr>
              <a:t>2006:</a:t>
            </a:r>
            <a:endParaRPr lang="en-US"/>
          </a:p>
          <a:p>
            <a:r>
              <a:rPr lang="en-US">
                <a:cs typeface="Calibri"/>
              </a:rPr>
              <a:t>Yahoo took these papers and </a:t>
            </a:r>
            <a:r>
              <a:rPr lang="en-US" b="1">
                <a:cs typeface="Calibri"/>
              </a:rPr>
              <a:t>implemented</a:t>
            </a:r>
            <a:r>
              <a:rPr lang="en-US">
                <a:cs typeface="Calibri"/>
              </a:rPr>
              <a:t> it. </a:t>
            </a:r>
            <a:endParaRPr lang="en-US"/>
          </a:p>
          <a:p>
            <a:r>
              <a:rPr lang="en-US">
                <a:cs typeface="Calibri"/>
              </a:rPr>
              <a:t>The implementation of GFS was named as HDFS(Hadoop Distributed File System)</a:t>
            </a:r>
            <a:endParaRPr lang="en-US"/>
          </a:p>
          <a:p>
            <a:r>
              <a:rPr lang="en-US">
                <a:cs typeface="Calibri"/>
              </a:rPr>
              <a:t>The implementation of MapReduce was named as MapReduce.</a:t>
            </a:r>
            <a:endParaRPr lang="en-US"/>
          </a:p>
          <a:p>
            <a:endParaRPr lang="en-US">
              <a:cs typeface="Calibri"/>
            </a:endParaRPr>
          </a:p>
        </p:txBody>
      </p:sp>
      <p:pic>
        <p:nvPicPr>
          <p:cNvPr id="5" name="Picture 2" descr="A blue and black logo&#10;&#10;Description automatically generated">
            <a:extLst>
              <a:ext uri="{FF2B5EF4-FFF2-40B4-BE49-F238E27FC236}">
                <a16:creationId xmlns:a16="http://schemas.microsoft.com/office/drawing/2014/main" id="{68499D72-53CF-7211-8A38-B8E77BD01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2666" y="106918"/>
            <a:ext cx="2915186" cy="756682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1EE9BD0-6805-DD56-C25A-83089D3E3C26}"/>
              </a:ext>
            </a:extLst>
          </p:cNvPr>
          <p:cNvSpPr txBox="1"/>
          <p:nvPr/>
        </p:nvSpPr>
        <p:spPr>
          <a:xfrm>
            <a:off x="7640943" y="4804934"/>
            <a:ext cx="1492274" cy="338554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600">
                <a:solidFill>
                  <a:schemeClr val="accent1">
                    <a:lumMod val="50000"/>
                  </a:schemeClr>
                </a:solidFill>
                <a:latin typeface="Times New Roman"/>
                <a:cs typeface="Times New Roman"/>
              </a:rPr>
              <a:t>Naval </a:t>
            </a:r>
            <a:r>
              <a:rPr lang="en-US" sz="1600">
                <a:solidFill>
                  <a:schemeClr val="accent1">
                    <a:lumMod val="50000"/>
                  </a:schemeClr>
                </a:solidFill>
                <a:latin typeface="Times New Roman"/>
                <a:ea typeface="Roboto"/>
                <a:cs typeface="Roboto"/>
              </a:rPr>
              <a:t>Yemul</a:t>
            </a:r>
            <a:endParaRPr lang="en-IN" sz="1600">
              <a:solidFill>
                <a:schemeClr val="accent1">
                  <a:lumMod val="50000"/>
                </a:schemeClr>
              </a:solidFill>
              <a:latin typeface="Times New Roman"/>
              <a:ea typeface="Roboto"/>
              <a:cs typeface="Roboto"/>
            </a:endParaRPr>
          </a:p>
        </p:txBody>
      </p:sp>
      <p:pic>
        <p:nvPicPr>
          <p:cNvPr id="2" name="Picture 2" descr="cloudthat logo by J Muse on Dribbble">
            <a:extLst>
              <a:ext uri="{FF2B5EF4-FFF2-40B4-BE49-F238E27FC236}">
                <a16:creationId xmlns:a16="http://schemas.microsoft.com/office/drawing/2014/main" id="{34684D2C-84DC-7245-F40A-AE659E4C63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2498" y="67477"/>
            <a:ext cx="1217883" cy="912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2401139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5C82E7-67CD-BF5B-BAAC-D43BF25BE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What is Autoloader?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2F8DAC-F3A7-9AF9-5ADF-B2C5011D82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219598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Autoloader combines our three approaches of:</a:t>
            </a:r>
          </a:p>
          <a:p>
            <a:r>
              <a:rPr lang="en-US">
                <a:cs typeface="Calibri"/>
              </a:rPr>
              <a:t>Storing Metadata about what has been read</a:t>
            </a:r>
          </a:p>
          <a:p>
            <a:r>
              <a:rPr lang="en-US">
                <a:cs typeface="Calibri"/>
              </a:rPr>
              <a:t>Using Structured Streaming for immediate processing</a:t>
            </a:r>
          </a:p>
          <a:p>
            <a:r>
              <a:rPr lang="en-US">
                <a:cs typeface="Calibri"/>
              </a:rPr>
              <a:t>Utilising Cloud Native components to </a:t>
            </a:r>
            <a:r>
              <a:rPr lang="en-US" err="1">
                <a:cs typeface="Calibri"/>
              </a:rPr>
              <a:t>optimise</a:t>
            </a:r>
            <a:r>
              <a:rPr lang="en-US">
                <a:cs typeface="Calibri"/>
              </a:rPr>
              <a:t> identifying arriving files</a:t>
            </a:r>
          </a:p>
          <a:p>
            <a:pPr marL="0" indent="0">
              <a:buNone/>
            </a:pPr>
            <a:endParaRPr lang="en-US"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934336-8079-0086-B093-608A6A99771E}"/>
              </a:ext>
            </a:extLst>
          </p:cNvPr>
          <p:cNvSpPr txBox="1"/>
          <p:nvPr/>
        </p:nvSpPr>
        <p:spPr>
          <a:xfrm>
            <a:off x="7651726" y="4804934"/>
            <a:ext cx="1492274" cy="338554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600">
                <a:solidFill>
                  <a:schemeClr val="accent1">
                    <a:lumMod val="50000"/>
                  </a:schemeClr>
                </a:solidFill>
                <a:latin typeface="Times New Roman"/>
                <a:cs typeface="Times New Roman"/>
              </a:rPr>
              <a:t>Naval </a:t>
            </a:r>
            <a:r>
              <a:rPr lang="en-US" sz="1600">
                <a:solidFill>
                  <a:schemeClr val="accent1">
                    <a:lumMod val="50000"/>
                  </a:schemeClr>
                </a:solidFill>
                <a:latin typeface="Times New Roman"/>
                <a:ea typeface="Roboto"/>
                <a:cs typeface="Roboto"/>
              </a:rPr>
              <a:t>Yemul</a:t>
            </a:r>
            <a:endParaRPr lang="en-IN" sz="1600">
              <a:solidFill>
                <a:schemeClr val="accent1">
                  <a:lumMod val="50000"/>
                </a:schemeClr>
              </a:solidFill>
              <a:latin typeface="Times New Roman"/>
              <a:ea typeface="Roboto"/>
              <a:cs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906797257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26E6D-5D63-BD32-855F-994B1D645A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317" y="358511"/>
            <a:ext cx="7886700" cy="994172"/>
          </a:xfrm>
        </p:spPr>
        <p:txBody>
          <a:bodyPr/>
          <a:lstStyle/>
          <a:p>
            <a:r>
              <a:rPr lang="en-US">
                <a:ea typeface="+mj-lt"/>
                <a:cs typeface="+mj-lt"/>
              </a:rPr>
              <a:t>Auto loader Checkpointing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2BD061-F275-E807-41C9-9516133BB8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6317" y="1453886"/>
            <a:ext cx="7886700" cy="326350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+mn-lt"/>
                <a:cs typeface="+mn-lt"/>
              </a:rPr>
              <a:t>Store metadata of the discovered files</a:t>
            </a:r>
            <a:endParaRPr lang="en-US">
              <a:cs typeface="Calibri" panose="020F0502020204030204"/>
            </a:endParaRPr>
          </a:p>
          <a:p>
            <a:r>
              <a:rPr lang="en-US">
                <a:ea typeface="+mn-lt"/>
                <a:cs typeface="+mn-lt"/>
              </a:rPr>
              <a:t>Exactly-once guarantees</a:t>
            </a:r>
            <a:endParaRPr lang="en-US">
              <a:cs typeface="Calibri" panose="020F0502020204030204"/>
            </a:endParaRPr>
          </a:p>
          <a:p>
            <a:r>
              <a:rPr lang="en-US">
                <a:ea typeface="+mn-lt"/>
                <a:cs typeface="+mn-lt"/>
              </a:rPr>
              <a:t>Fault tolerance</a:t>
            </a:r>
            <a:endParaRPr lang="en-US">
              <a:cs typeface="Calibri" panose="020F0502020204030204"/>
            </a:endParaRPr>
          </a:p>
          <a:p>
            <a:endParaRPr lang="en-US">
              <a:cs typeface="Calibri" panose="020F0502020204030204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937BCD-C600-1FCF-D377-F69D7664E4B5}"/>
              </a:ext>
            </a:extLst>
          </p:cNvPr>
          <p:cNvSpPr txBox="1"/>
          <p:nvPr/>
        </p:nvSpPr>
        <p:spPr>
          <a:xfrm>
            <a:off x="7651726" y="4804934"/>
            <a:ext cx="1492274" cy="338554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600">
                <a:solidFill>
                  <a:schemeClr val="accent1">
                    <a:lumMod val="50000"/>
                  </a:schemeClr>
                </a:solidFill>
                <a:latin typeface="Times New Roman"/>
                <a:cs typeface="Times New Roman"/>
              </a:rPr>
              <a:t>Naval </a:t>
            </a:r>
            <a:r>
              <a:rPr lang="en-US" sz="1600">
                <a:solidFill>
                  <a:schemeClr val="accent1">
                    <a:lumMod val="50000"/>
                  </a:schemeClr>
                </a:solidFill>
                <a:latin typeface="Times New Roman"/>
                <a:ea typeface="Roboto"/>
                <a:cs typeface="Roboto"/>
              </a:rPr>
              <a:t>Yemul</a:t>
            </a:r>
            <a:endParaRPr lang="en-IN" sz="1600">
              <a:solidFill>
                <a:schemeClr val="accent1">
                  <a:lumMod val="50000"/>
                </a:schemeClr>
              </a:solidFill>
              <a:latin typeface="Times New Roman"/>
              <a:ea typeface="Roboto"/>
              <a:cs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148445143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06454-426D-A04E-FF40-3E83C10150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Auto Loader in PySpark API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DFEA10-21C8-37F2-5A4F-EE6FF79D0F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buNone/>
            </a:pPr>
            <a:r>
              <a:rPr lang="en-US">
                <a:ea typeface="+mn-lt"/>
                <a:cs typeface="+mn-lt"/>
              </a:rPr>
              <a:t>spark.readStream</a:t>
            </a:r>
            <a:endParaRPr lang="en-US"/>
          </a:p>
          <a:p>
            <a:pPr>
              <a:buNone/>
            </a:pPr>
            <a:r>
              <a:rPr lang="en-US">
                <a:ea typeface="+mn-lt"/>
                <a:cs typeface="+mn-lt"/>
              </a:rPr>
              <a:t>    </a:t>
            </a:r>
            <a:r>
              <a:rPr lang="en-US" b="1">
                <a:ea typeface="+mn-lt"/>
                <a:cs typeface="+mn-lt"/>
              </a:rPr>
              <a:t>.format</a:t>
            </a:r>
            <a:r>
              <a:rPr lang="en-US">
                <a:ea typeface="+mn-lt"/>
                <a:cs typeface="+mn-lt"/>
              </a:rPr>
              <a:t>("cloudFiles")</a:t>
            </a:r>
            <a:endParaRPr lang="en-US"/>
          </a:p>
          <a:p>
            <a:pPr>
              <a:buNone/>
            </a:pPr>
            <a:r>
              <a:rPr lang="en-US">
                <a:ea typeface="+mn-lt"/>
                <a:cs typeface="+mn-lt"/>
              </a:rPr>
              <a:t>    </a:t>
            </a:r>
            <a:r>
              <a:rPr lang="en-US" b="1">
                <a:ea typeface="+mn-lt"/>
                <a:cs typeface="+mn-lt"/>
              </a:rPr>
              <a:t>.option</a:t>
            </a:r>
            <a:r>
              <a:rPr lang="en-US">
                <a:ea typeface="+mn-lt"/>
                <a:cs typeface="+mn-lt"/>
              </a:rPr>
              <a:t>("cloudFiles.format", &lt;</a:t>
            </a:r>
            <a:r>
              <a:rPr lang="en-US" err="1">
                <a:ea typeface="+mn-lt"/>
                <a:cs typeface="+mn-lt"/>
              </a:rPr>
              <a:t>source_format</a:t>
            </a:r>
            <a:r>
              <a:rPr lang="en-US">
                <a:ea typeface="+mn-lt"/>
                <a:cs typeface="+mn-lt"/>
              </a:rPr>
              <a:t>&gt;)</a:t>
            </a:r>
            <a:endParaRPr lang="en-US"/>
          </a:p>
          <a:p>
            <a:pPr>
              <a:buNone/>
            </a:pPr>
            <a:r>
              <a:rPr lang="en-US">
                <a:ea typeface="+mn-lt"/>
                <a:cs typeface="+mn-lt"/>
              </a:rPr>
              <a:t>    </a:t>
            </a:r>
            <a:r>
              <a:rPr lang="en-US" b="1">
                <a:ea typeface="+mn-lt"/>
                <a:cs typeface="+mn-lt"/>
              </a:rPr>
              <a:t>.load</a:t>
            </a:r>
            <a:r>
              <a:rPr lang="en-US">
                <a:ea typeface="+mn-lt"/>
                <a:cs typeface="+mn-lt"/>
              </a:rPr>
              <a:t>('/path/to/files’)</a:t>
            </a:r>
            <a:endParaRPr lang="en-US"/>
          </a:p>
          <a:p>
            <a:pPr>
              <a:buNone/>
            </a:pPr>
            <a:r>
              <a:rPr lang="en-US">
                <a:ea typeface="+mn-lt"/>
                <a:cs typeface="+mn-lt"/>
              </a:rPr>
              <a:t>  .writeStream</a:t>
            </a:r>
            <a:endParaRPr lang="en-US"/>
          </a:p>
          <a:p>
            <a:pPr>
              <a:buNone/>
            </a:pPr>
            <a:r>
              <a:rPr lang="en-US">
                <a:ea typeface="+mn-lt"/>
                <a:cs typeface="+mn-lt"/>
              </a:rPr>
              <a:t>    </a:t>
            </a:r>
            <a:r>
              <a:rPr lang="en-US" b="1">
                <a:ea typeface="+mn-lt"/>
                <a:cs typeface="+mn-lt"/>
              </a:rPr>
              <a:t>.option</a:t>
            </a:r>
            <a:r>
              <a:rPr lang="en-US">
                <a:ea typeface="+mn-lt"/>
                <a:cs typeface="+mn-lt"/>
              </a:rPr>
              <a:t>("</a:t>
            </a:r>
            <a:r>
              <a:rPr lang="en-US" err="1">
                <a:ea typeface="+mn-lt"/>
                <a:cs typeface="+mn-lt"/>
              </a:rPr>
              <a:t>checkpointLocation</a:t>
            </a:r>
            <a:r>
              <a:rPr lang="en-US">
                <a:ea typeface="+mn-lt"/>
                <a:cs typeface="+mn-lt"/>
              </a:rPr>
              <a:t>", &lt;checkpoint_directory&gt;)</a:t>
            </a:r>
            <a:endParaRPr lang="en-US"/>
          </a:p>
          <a:p>
            <a:pPr>
              <a:buNone/>
            </a:pPr>
            <a:r>
              <a:rPr lang="en-US">
                <a:ea typeface="+mn-lt"/>
                <a:cs typeface="+mn-lt"/>
              </a:rPr>
              <a:t>   </a:t>
            </a:r>
            <a:r>
              <a:rPr lang="en-US" b="1">
                <a:ea typeface="+mn-lt"/>
                <a:cs typeface="+mn-lt"/>
              </a:rPr>
              <a:t> .table</a:t>
            </a:r>
            <a:r>
              <a:rPr lang="en-US">
                <a:ea typeface="+mn-lt"/>
                <a:cs typeface="+mn-lt"/>
              </a:rPr>
              <a:t>(&lt;table_name&gt;)</a:t>
            </a:r>
            <a:endParaRPr lang="en-US"/>
          </a:p>
          <a:p>
            <a:pPr marL="0" indent="0">
              <a:buNone/>
            </a:pPr>
            <a:endParaRPr lang="en-US"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D9FF5A-B46C-9770-EFA4-25F04120D5EE}"/>
              </a:ext>
            </a:extLst>
          </p:cNvPr>
          <p:cNvSpPr txBox="1"/>
          <p:nvPr/>
        </p:nvSpPr>
        <p:spPr>
          <a:xfrm>
            <a:off x="7651726" y="4804934"/>
            <a:ext cx="1492274" cy="338554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600">
                <a:solidFill>
                  <a:schemeClr val="accent1">
                    <a:lumMod val="50000"/>
                  </a:schemeClr>
                </a:solidFill>
                <a:latin typeface="Times New Roman"/>
                <a:cs typeface="Times New Roman"/>
              </a:rPr>
              <a:t>Naval </a:t>
            </a:r>
            <a:r>
              <a:rPr lang="en-US" sz="1600">
                <a:solidFill>
                  <a:schemeClr val="accent1">
                    <a:lumMod val="50000"/>
                  </a:schemeClr>
                </a:solidFill>
                <a:latin typeface="Times New Roman"/>
                <a:ea typeface="Roboto"/>
                <a:cs typeface="Roboto"/>
              </a:rPr>
              <a:t>Yemul</a:t>
            </a:r>
            <a:endParaRPr lang="en-IN" sz="1600">
              <a:solidFill>
                <a:schemeClr val="accent1">
                  <a:lumMod val="50000"/>
                </a:schemeClr>
              </a:solidFill>
              <a:latin typeface="Times New Roman"/>
              <a:ea typeface="Roboto"/>
              <a:cs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083691672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06454-426D-A04E-FF40-3E83C10150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Auto Loader + Schema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DFEA10-21C8-37F2-5A4F-EE6FF79D0F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pPr>
              <a:buNone/>
            </a:pPr>
            <a:r>
              <a:rPr lang="en-US" dirty="0" err="1">
                <a:ea typeface="+mn-lt"/>
                <a:cs typeface="+mn-lt"/>
              </a:rPr>
              <a:t>spark.readStream</a:t>
            </a:r>
            <a:endParaRPr lang="en-US" dirty="0"/>
          </a:p>
          <a:p>
            <a:pPr>
              <a:buNone/>
            </a:pPr>
            <a:r>
              <a:rPr lang="en-US" dirty="0">
                <a:ea typeface="+mn-lt"/>
                <a:cs typeface="+mn-lt"/>
              </a:rPr>
              <a:t>    </a:t>
            </a:r>
            <a:r>
              <a:rPr lang="en-US" b="1" dirty="0">
                <a:ea typeface="+mn-lt"/>
                <a:cs typeface="+mn-lt"/>
              </a:rPr>
              <a:t>.format</a:t>
            </a:r>
            <a:r>
              <a:rPr lang="en-US" dirty="0">
                <a:ea typeface="+mn-lt"/>
                <a:cs typeface="+mn-lt"/>
              </a:rPr>
              <a:t>("</a:t>
            </a:r>
            <a:r>
              <a:rPr lang="en-US" dirty="0" err="1">
                <a:ea typeface="+mn-lt"/>
                <a:cs typeface="+mn-lt"/>
              </a:rPr>
              <a:t>cloudFiles</a:t>
            </a:r>
            <a:r>
              <a:rPr lang="en-US" dirty="0">
                <a:ea typeface="+mn-lt"/>
                <a:cs typeface="+mn-lt"/>
              </a:rPr>
              <a:t>")</a:t>
            </a:r>
            <a:endParaRPr lang="en-US" dirty="0"/>
          </a:p>
          <a:p>
            <a:pPr>
              <a:buNone/>
            </a:pPr>
            <a:r>
              <a:rPr lang="en-US" dirty="0">
                <a:ea typeface="+mn-lt"/>
                <a:cs typeface="+mn-lt"/>
              </a:rPr>
              <a:t>    </a:t>
            </a:r>
            <a:r>
              <a:rPr lang="en-US" b="1" dirty="0">
                <a:ea typeface="+mn-lt"/>
                <a:cs typeface="+mn-lt"/>
              </a:rPr>
              <a:t>.option</a:t>
            </a:r>
            <a:r>
              <a:rPr lang="en-US" dirty="0">
                <a:ea typeface="+mn-lt"/>
                <a:cs typeface="+mn-lt"/>
              </a:rPr>
              <a:t>("</a:t>
            </a:r>
            <a:r>
              <a:rPr lang="en-US" dirty="0" err="1">
                <a:ea typeface="+mn-lt"/>
                <a:cs typeface="+mn-lt"/>
              </a:rPr>
              <a:t>cloudFiles.format</a:t>
            </a:r>
            <a:r>
              <a:rPr lang="en-US" dirty="0">
                <a:ea typeface="+mn-lt"/>
                <a:cs typeface="+mn-lt"/>
              </a:rPr>
              <a:t>", &lt;</a:t>
            </a:r>
            <a:r>
              <a:rPr lang="en-US" dirty="0" err="1">
                <a:ea typeface="+mn-lt"/>
                <a:cs typeface="+mn-lt"/>
              </a:rPr>
              <a:t>source_format</a:t>
            </a:r>
            <a:r>
              <a:rPr lang="en-US" dirty="0">
                <a:ea typeface="+mn-lt"/>
                <a:cs typeface="+mn-lt"/>
              </a:rPr>
              <a:t>&gt;)</a:t>
            </a:r>
          </a:p>
          <a:p>
            <a:pPr>
              <a:buNone/>
            </a:pPr>
            <a:r>
              <a:rPr lang="en-US" dirty="0"/>
              <a:t>.option(“cloudFiles.</a:t>
            </a:r>
            <a:r>
              <a:rPr lang="en-US" dirty="0" err="1"/>
              <a:t>schemaEvolution</a:t>
            </a:r>
            <a:r>
              <a:rPr lang="en-US"/>
              <a:t>”,”path)</a:t>
            </a:r>
          </a:p>
          <a:p>
            <a:pPr>
              <a:buNone/>
            </a:pPr>
            <a:r>
              <a:rPr lang="en-US" dirty="0">
                <a:ea typeface="+mn-lt"/>
                <a:cs typeface="+mn-lt"/>
              </a:rPr>
              <a:t>    </a:t>
            </a:r>
            <a:r>
              <a:rPr lang="en-US" b="1" dirty="0">
                <a:ea typeface="+mn-lt"/>
                <a:cs typeface="+mn-lt"/>
              </a:rPr>
              <a:t>.load</a:t>
            </a:r>
            <a:r>
              <a:rPr lang="en-US" dirty="0">
                <a:ea typeface="+mn-lt"/>
                <a:cs typeface="+mn-lt"/>
              </a:rPr>
              <a:t>('/path/to/files’)</a:t>
            </a:r>
            <a:endParaRPr lang="en-US" dirty="0"/>
          </a:p>
          <a:p>
            <a:pPr>
              <a:buNone/>
            </a:pPr>
            <a:r>
              <a:rPr lang="en-US" dirty="0">
                <a:ea typeface="+mn-lt"/>
                <a:cs typeface="+mn-lt"/>
              </a:rPr>
              <a:t>  .</a:t>
            </a:r>
            <a:r>
              <a:rPr lang="en-US" dirty="0" err="1">
                <a:ea typeface="+mn-lt"/>
                <a:cs typeface="+mn-lt"/>
              </a:rPr>
              <a:t>writeStream</a:t>
            </a:r>
            <a:endParaRPr lang="en-US" dirty="0"/>
          </a:p>
          <a:p>
            <a:pPr>
              <a:buNone/>
            </a:pPr>
            <a:r>
              <a:rPr lang="en-US" dirty="0">
                <a:ea typeface="+mn-lt"/>
                <a:cs typeface="+mn-lt"/>
              </a:rPr>
              <a:t>    </a:t>
            </a:r>
            <a:r>
              <a:rPr lang="en-US" b="1" dirty="0">
                <a:ea typeface="+mn-lt"/>
                <a:cs typeface="+mn-lt"/>
              </a:rPr>
              <a:t>.option</a:t>
            </a:r>
            <a:r>
              <a:rPr lang="en-US" dirty="0">
                <a:ea typeface="+mn-lt"/>
                <a:cs typeface="+mn-lt"/>
              </a:rPr>
              <a:t>("</a:t>
            </a:r>
            <a:r>
              <a:rPr lang="en-US" dirty="0" err="1">
                <a:ea typeface="+mn-lt"/>
                <a:cs typeface="+mn-lt"/>
              </a:rPr>
              <a:t>checkpointLocation</a:t>
            </a:r>
            <a:r>
              <a:rPr lang="en-US" dirty="0">
                <a:ea typeface="+mn-lt"/>
                <a:cs typeface="+mn-lt"/>
              </a:rPr>
              <a:t>", &lt;</a:t>
            </a:r>
            <a:r>
              <a:rPr lang="en-US" dirty="0" err="1">
                <a:ea typeface="+mn-lt"/>
                <a:cs typeface="+mn-lt"/>
              </a:rPr>
              <a:t>checkpoint_directory</a:t>
            </a:r>
            <a:r>
              <a:rPr lang="en-US" dirty="0">
                <a:ea typeface="+mn-lt"/>
                <a:cs typeface="+mn-lt"/>
              </a:rPr>
              <a:t>&gt;)</a:t>
            </a:r>
            <a:endParaRPr lang="en-US" dirty="0"/>
          </a:p>
          <a:p>
            <a:pPr>
              <a:buNone/>
            </a:pPr>
            <a:r>
              <a:rPr lang="en-US" dirty="0">
                <a:ea typeface="+mn-lt"/>
                <a:cs typeface="+mn-lt"/>
              </a:rPr>
              <a:t>    </a:t>
            </a:r>
            <a:r>
              <a:rPr lang="en-US" b="1" dirty="0">
                <a:ea typeface="+mn-lt"/>
                <a:cs typeface="+mn-lt"/>
              </a:rPr>
              <a:t>.option</a:t>
            </a:r>
            <a:r>
              <a:rPr lang="en-US" dirty="0">
                <a:ea typeface="+mn-lt"/>
                <a:cs typeface="+mn-lt"/>
              </a:rPr>
              <a:t>("</a:t>
            </a:r>
            <a:r>
              <a:rPr lang="en-US" dirty="0" err="1">
                <a:ea typeface="+mn-lt"/>
                <a:cs typeface="+mn-lt"/>
              </a:rPr>
              <a:t>mergeSchema</a:t>
            </a:r>
            <a:r>
              <a:rPr lang="en-US" dirty="0">
                <a:ea typeface="+mn-lt"/>
                <a:cs typeface="+mn-lt"/>
              </a:rPr>
              <a:t>", “true”)</a:t>
            </a:r>
          </a:p>
          <a:p>
            <a:pPr>
              <a:buNone/>
            </a:pPr>
            <a:r>
              <a:rPr lang="en-US" dirty="0">
                <a:ea typeface="+mn-lt"/>
                <a:cs typeface="+mn-lt"/>
              </a:rPr>
              <a:t>   </a:t>
            </a:r>
            <a:r>
              <a:rPr lang="en-US" b="1" dirty="0">
                <a:ea typeface="+mn-lt"/>
                <a:cs typeface="+mn-lt"/>
              </a:rPr>
              <a:t> .table</a:t>
            </a:r>
            <a:r>
              <a:rPr lang="en-US" dirty="0">
                <a:ea typeface="+mn-lt"/>
                <a:cs typeface="+mn-lt"/>
              </a:rPr>
              <a:t>(&lt;</a:t>
            </a:r>
            <a:r>
              <a:rPr lang="en-US" dirty="0" err="1">
                <a:ea typeface="+mn-lt"/>
                <a:cs typeface="+mn-lt"/>
              </a:rPr>
              <a:t>table_name</a:t>
            </a:r>
            <a:r>
              <a:rPr lang="en-US" dirty="0">
                <a:ea typeface="+mn-lt"/>
                <a:cs typeface="+mn-lt"/>
              </a:rPr>
              <a:t>&gt;)</a:t>
            </a:r>
            <a:endParaRPr lang="en-US" dirty="0"/>
          </a:p>
          <a:p>
            <a:pPr marL="0" indent="0">
              <a:buNone/>
            </a:pPr>
            <a:endParaRPr lang="en-US" dirty="0"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D9FF5A-B46C-9770-EFA4-25F04120D5EE}"/>
              </a:ext>
            </a:extLst>
          </p:cNvPr>
          <p:cNvSpPr txBox="1"/>
          <p:nvPr/>
        </p:nvSpPr>
        <p:spPr>
          <a:xfrm>
            <a:off x="7651726" y="4804934"/>
            <a:ext cx="1492274" cy="338554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600">
                <a:solidFill>
                  <a:schemeClr val="accent1">
                    <a:lumMod val="50000"/>
                  </a:schemeClr>
                </a:solidFill>
                <a:latin typeface="Times New Roman"/>
                <a:cs typeface="Times New Roman"/>
              </a:rPr>
              <a:t>Naval </a:t>
            </a:r>
            <a:r>
              <a:rPr lang="en-US" sz="1600">
                <a:solidFill>
                  <a:schemeClr val="accent1">
                    <a:lumMod val="50000"/>
                  </a:schemeClr>
                </a:solidFill>
                <a:latin typeface="Times New Roman"/>
                <a:ea typeface="Roboto"/>
                <a:cs typeface="Roboto"/>
              </a:rPr>
              <a:t>Yemul</a:t>
            </a:r>
            <a:endParaRPr lang="en-IN" sz="1600">
              <a:solidFill>
                <a:schemeClr val="accent1">
                  <a:lumMod val="50000"/>
                </a:schemeClr>
              </a:solidFill>
              <a:latin typeface="Times New Roman"/>
              <a:ea typeface="Roboto"/>
              <a:cs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802762186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06454-426D-A04E-FF40-3E83C10150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COPY INTO vs. Auto Loader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DFEA10-21C8-37F2-5A4F-EE6FF79D0F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20181"/>
            <a:ext cx="3152955" cy="1387259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None/>
            </a:pPr>
            <a:r>
              <a:rPr lang="en-US" b="1">
                <a:ea typeface="+mn-lt"/>
                <a:cs typeface="+mn-lt"/>
              </a:rPr>
              <a:t>COPY INTO</a:t>
            </a:r>
            <a:endParaRPr lang="en-US" b="1"/>
          </a:p>
          <a:p>
            <a:r>
              <a:rPr lang="en-US">
                <a:ea typeface="+mn-lt"/>
                <a:cs typeface="+mn-lt"/>
              </a:rPr>
              <a:t>Thousands of files</a:t>
            </a:r>
          </a:p>
          <a:p>
            <a:r>
              <a:rPr lang="en-US">
                <a:ea typeface="+mn-lt"/>
                <a:cs typeface="+mn-lt"/>
              </a:rPr>
              <a:t>Less efficient at scale</a:t>
            </a:r>
            <a:endParaRPr lang="en-US">
              <a:cs typeface="Calibri" panose="020F0502020204030204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D9FF5A-B46C-9770-EFA4-25F04120D5EE}"/>
              </a:ext>
            </a:extLst>
          </p:cNvPr>
          <p:cNvSpPr txBox="1"/>
          <p:nvPr/>
        </p:nvSpPr>
        <p:spPr>
          <a:xfrm>
            <a:off x="7651726" y="4804934"/>
            <a:ext cx="1492274" cy="338554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600">
                <a:solidFill>
                  <a:schemeClr val="accent1">
                    <a:lumMod val="50000"/>
                  </a:schemeClr>
                </a:solidFill>
                <a:latin typeface="Times New Roman"/>
                <a:cs typeface="Times New Roman"/>
              </a:rPr>
              <a:t>Naval </a:t>
            </a:r>
            <a:r>
              <a:rPr lang="en-US" sz="1600">
                <a:solidFill>
                  <a:schemeClr val="accent1">
                    <a:lumMod val="50000"/>
                  </a:schemeClr>
                </a:solidFill>
                <a:latin typeface="Times New Roman"/>
                <a:ea typeface="Roboto"/>
                <a:cs typeface="Roboto"/>
              </a:rPr>
              <a:t>Yemul</a:t>
            </a:r>
            <a:endParaRPr lang="en-IN" sz="1600">
              <a:solidFill>
                <a:schemeClr val="accent1">
                  <a:lumMod val="50000"/>
                </a:schemeClr>
              </a:solidFill>
              <a:latin typeface="Times New Roman"/>
              <a:ea typeface="Roboto"/>
              <a:cs typeface="Roboto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3F2BC6A-3B44-2DD8-EA85-275D0C4CB143}"/>
              </a:ext>
            </a:extLst>
          </p:cNvPr>
          <p:cNvSpPr txBox="1">
            <a:spLocks/>
          </p:cNvSpPr>
          <p:nvPr/>
        </p:nvSpPr>
        <p:spPr>
          <a:xfrm>
            <a:off x="5029559" y="1521619"/>
            <a:ext cx="3476446" cy="138726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en-US" b="1">
                <a:ea typeface="+mn-lt"/>
                <a:cs typeface="+mn-lt"/>
              </a:rPr>
              <a:t>Auto Loader</a:t>
            </a:r>
            <a:endParaRPr lang="en-US">
              <a:cs typeface="Calibri" panose="020F0502020204030204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>
                <a:ea typeface="+mn-lt"/>
                <a:cs typeface="+mn-lt"/>
              </a:rPr>
              <a:t>Millions of files</a:t>
            </a:r>
            <a:endParaRPr lang="en-US">
              <a:cs typeface="Calibri" panose="020F0502020204030204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>
                <a:ea typeface="+mn-lt"/>
                <a:cs typeface="+mn-lt"/>
              </a:rPr>
              <a:t>Efficient at scale</a:t>
            </a:r>
            <a:endParaRPr lang="en-US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13423204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DD15D8-6723-54E1-412C-1FF13C8057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How do we handle Evolution?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FD00CD-ED72-327A-7677-17FE56067F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457200" indent="-457200">
              <a:buAutoNum type="arabicPeriod"/>
            </a:pPr>
            <a:r>
              <a:rPr lang="en-US">
                <a:cs typeface="Calibri"/>
              </a:rPr>
              <a:t>Fail the stream</a:t>
            </a:r>
          </a:p>
          <a:p>
            <a:pPr marL="457200" indent="-457200">
              <a:buAutoNum type="arabicPeriod"/>
            </a:pPr>
            <a:r>
              <a:rPr lang="en-US">
                <a:cs typeface="Calibri"/>
              </a:rPr>
              <a:t>Manually Intervene</a:t>
            </a:r>
          </a:p>
          <a:p>
            <a:pPr marL="457200" indent="-457200">
              <a:buAutoNum type="arabicPeriod"/>
            </a:pPr>
            <a:r>
              <a:rPr lang="en-US">
                <a:cs typeface="Calibri"/>
              </a:rPr>
              <a:t>Automatically Evolve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1E69C5-1E3F-E743-CBF8-B15869DFE6BD}"/>
              </a:ext>
            </a:extLst>
          </p:cNvPr>
          <p:cNvSpPr txBox="1"/>
          <p:nvPr/>
        </p:nvSpPr>
        <p:spPr>
          <a:xfrm>
            <a:off x="7651726" y="4804934"/>
            <a:ext cx="1492274" cy="338554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600">
                <a:solidFill>
                  <a:schemeClr val="accent1">
                    <a:lumMod val="50000"/>
                  </a:schemeClr>
                </a:solidFill>
                <a:latin typeface="Times New Roman"/>
                <a:cs typeface="Times New Roman"/>
              </a:rPr>
              <a:t>Naval </a:t>
            </a:r>
            <a:r>
              <a:rPr lang="en-US" sz="1600">
                <a:solidFill>
                  <a:schemeClr val="accent1">
                    <a:lumMod val="50000"/>
                  </a:schemeClr>
                </a:solidFill>
                <a:latin typeface="Times New Roman"/>
                <a:ea typeface="Roboto"/>
                <a:cs typeface="Roboto"/>
              </a:rPr>
              <a:t>Yemul</a:t>
            </a:r>
            <a:endParaRPr lang="en-IN" sz="1600">
              <a:solidFill>
                <a:schemeClr val="accent1">
                  <a:lumMod val="50000"/>
                </a:schemeClr>
              </a:solidFill>
              <a:latin typeface="Times New Roman"/>
              <a:ea typeface="Roboto"/>
              <a:cs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899223484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C191B8-E612-BABA-2A79-EA527B0D29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Schema Inference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AB438F-5395-E860-AD84-6BBAB1A825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82955"/>
            <a:ext cx="7886700" cy="326350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>
                <a:cs typeface="Calibri"/>
              </a:rPr>
              <a:t>Cloudfiles</a:t>
            </a:r>
          </a:p>
          <a:p>
            <a:pPr marL="0" indent="0">
              <a:buNone/>
            </a:pPr>
            <a:r>
              <a:rPr lang="en-US">
                <a:cs typeface="Calibri"/>
              </a:rPr>
              <a:t>   </a:t>
            </a:r>
            <a:r>
              <a:rPr lang="en-US" b="1">
                <a:cs typeface="Calibri"/>
              </a:rPr>
              <a:t>.schemaLocation</a:t>
            </a:r>
            <a:r>
              <a:rPr lang="en-US">
                <a:cs typeface="Calibri"/>
              </a:rPr>
              <a:t> - where to share the schema</a:t>
            </a:r>
          </a:p>
          <a:p>
            <a:pPr marL="0" indent="0">
              <a:buNone/>
            </a:pPr>
            <a:r>
              <a:rPr lang="en-US">
                <a:cs typeface="Calibri"/>
              </a:rPr>
              <a:t>   </a:t>
            </a:r>
            <a:r>
              <a:rPr lang="en-US" b="1">
                <a:cs typeface="Calibri"/>
              </a:rPr>
              <a:t>.inferColumnTypes</a:t>
            </a:r>
            <a:r>
              <a:rPr lang="en-US">
                <a:cs typeface="Calibri"/>
              </a:rPr>
              <a:t> - sample data to infer types</a:t>
            </a:r>
          </a:p>
          <a:p>
            <a:pPr marL="0" indent="0">
              <a:buNone/>
            </a:pPr>
            <a:r>
              <a:rPr lang="en-US">
                <a:cs typeface="Calibri"/>
              </a:rPr>
              <a:t>   </a:t>
            </a:r>
            <a:r>
              <a:rPr lang="en-US" b="1">
                <a:cs typeface="Calibri"/>
              </a:rPr>
              <a:t>.schemaHints </a:t>
            </a:r>
            <a:r>
              <a:rPr lang="en-US">
                <a:cs typeface="Calibri"/>
              </a:rPr>
              <a:t>- manually specify data types for certain columns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1668C5-2ABB-0893-75C3-9B88FFEDFD4D}"/>
              </a:ext>
            </a:extLst>
          </p:cNvPr>
          <p:cNvSpPr txBox="1"/>
          <p:nvPr/>
        </p:nvSpPr>
        <p:spPr>
          <a:xfrm>
            <a:off x="7651726" y="4804934"/>
            <a:ext cx="1492274" cy="338554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600">
                <a:solidFill>
                  <a:schemeClr val="accent1">
                    <a:lumMod val="50000"/>
                  </a:schemeClr>
                </a:solidFill>
                <a:latin typeface="Times New Roman"/>
                <a:cs typeface="Times New Roman"/>
              </a:rPr>
              <a:t>Naval </a:t>
            </a:r>
            <a:r>
              <a:rPr lang="en-US" sz="1600">
                <a:solidFill>
                  <a:schemeClr val="accent1">
                    <a:lumMod val="50000"/>
                  </a:schemeClr>
                </a:solidFill>
                <a:latin typeface="Times New Roman"/>
                <a:ea typeface="Roboto"/>
                <a:cs typeface="Roboto"/>
              </a:rPr>
              <a:t>Yemul</a:t>
            </a:r>
            <a:endParaRPr lang="en-IN" sz="1600">
              <a:solidFill>
                <a:schemeClr val="accent1">
                  <a:lumMod val="50000"/>
                </a:schemeClr>
              </a:solidFill>
              <a:latin typeface="Times New Roman"/>
              <a:ea typeface="Roboto"/>
              <a:cs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489736229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5D9E99-6ACF-77B6-F5D9-2A81F4BC0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cs typeface="Calibri Light"/>
              </a:rPr>
              <a:t>Schema Evolution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8FC9D1-7EA0-7EAD-841A-F47AD91023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>
                <a:cs typeface="Calibri"/>
              </a:rPr>
              <a:t>To allow for schema evolution, we can include a schema evolution mode option:</a:t>
            </a:r>
          </a:p>
          <a:p>
            <a:pPr marL="0" indent="0">
              <a:buNone/>
            </a:pPr>
            <a:endParaRPr lang="en-US">
              <a:cs typeface="Calibri"/>
            </a:endParaRPr>
          </a:p>
          <a:p>
            <a:pPr marL="0" indent="0">
              <a:buNone/>
            </a:pPr>
            <a:r>
              <a:rPr lang="en-US" b="1">
                <a:cs typeface="Calibri"/>
              </a:rPr>
              <a:t>CloudFiles.schemaEvolutionMode</a:t>
            </a:r>
          </a:p>
          <a:p>
            <a:pPr marL="342900" indent="-342900"/>
            <a:r>
              <a:rPr lang="en-US" b="1" err="1">
                <a:cs typeface="Calibri"/>
              </a:rPr>
              <a:t>addNewColumns</a:t>
            </a:r>
            <a:r>
              <a:rPr lang="en-US" b="1">
                <a:cs typeface="Calibri"/>
              </a:rPr>
              <a:t> – </a:t>
            </a:r>
            <a:r>
              <a:rPr lang="en-US">
                <a:cs typeface="Calibri"/>
              </a:rPr>
              <a:t>Fail the job, updates the schema metastore</a:t>
            </a:r>
          </a:p>
          <a:p>
            <a:pPr marL="342900" indent="-342900"/>
            <a:r>
              <a:rPr lang="en-US" b="1" err="1">
                <a:cs typeface="Calibri"/>
              </a:rPr>
              <a:t>failOnNewColumns</a:t>
            </a:r>
            <a:r>
              <a:rPr lang="en-US" b="1">
                <a:cs typeface="Calibri"/>
              </a:rPr>
              <a:t> – </a:t>
            </a:r>
            <a:r>
              <a:rPr lang="en-US">
                <a:cs typeface="Calibri"/>
              </a:rPr>
              <a:t>Faile the job, no updates made</a:t>
            </a:r>
          </a:p>
          <a:p>
            <a:pPr marL="342900" indent="-342900"/>
            <a:r>
              <a:rPr lang="en-US" b="1">
                <a:cs typeface="Calibri"/>
              </a:rPr>
              <a:t>rescue – </a:t>
            </a:r>
            <a:r>
              <a:rPr lang="en-US">
                <a:cs typeface="Calibri"/>
              </a:rPr>
              <a:t>Do not fail, pull all unexpected data </a:t>
            </a:r>
            <a:r>
              <a:rPr lang="en-US" err="1">
                <a:cs typeface="Calibri"/>
              </a:rPr>
              <a:t>into_rescued_data</a:t>
            </a:r>
            <a:endParaRPr lang="en-US">
              <a:cs typeface="Calibri"/>
            </a:endParaRPr>
          </a:p>
          <a:p>
            <a:pPr marL="342900" indent="-342900"/>
            <a:r>
              <a:rPr lang="en-US" b="1">
                <a:cs typeface="Calibri"/>
              </a:rPr>
              <a:t>none – </a:t>
            </a:r>
            <a:r>
              <a:rPr lang="en-US">
                <a:cs typeface="Calibri"/>
              </a:rPr>
              <a:t>Ignore any new columns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251D13-E03A-9003-4207-DFF1DF0AE01E}"/>
              </a:ext>
            </a:extLst>
          </p:cNvPr>
          <p:cNvSpPr txBox="1"/>
          <p:nvPr/>
        </p:nvSpPr>
        <p:spPr>
          <a:xfrm>
            <a:off x="7640943" y="4794151"/>
            <a:ext cx="1492274" cy="338554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600">
                <a:solidFill>
                  <a:schemeClr val="accent1">
                    <a:lumMod val="50000"/>
                  </a:schemeClr>
                </a:solidFill>
                <a:latin typeface="Times New Roman"/>
                <a:cs typeface="Times New Roman"/>
              </a:rPr>
              <a:t>Naval </a:t>
            </a:r>
            <a:r>
              <a:rPr lang="en-US" sz="1600">
                <a:solidFill>
                  <a:schemeClr val="accent1">
                    <a:lumMod val="50000"/>
                  </a:schemeClr>
                </a:solidFill>
                <a:latin typeface="Times New Roman"/>
                <a:ea typeface="Roboto"/>
                <a:cs typeface="Roboto"/>
              </a:rPr>
              <a:t>Yemul</a:t>
            </a:r>
            <a:endParaRPr lang="en-IN" sz="1600">
              <a:solidFill>
                <a:schemeClr val="accent1">
                  <a:lumMod val="50000"/>
                </a:schemeClr>
              </a:solidFill>
              <a:latin typeface="Times New Roman"/>
              <a:ea typeface="Roboto"/>
              <a:cs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165468617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53B58B-CBE3-4340-9410-CE5BAEF79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COPY INTO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C60B4E-11FA-5C16-7D72-A3B9A395F9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+mn-lt"/>
                <a:cs typeface="+mn-lt"/>
              </a:rPr>
              <a:t>SQL command</a:t>
            </a:r>
            <a:endParaRPr lang="en-US">
              <a:cs typeface="Calibri" panose="020F0502020204030204"/>
            </a:endParaRPr>
          </a:p>
          <a:p>
            <a:r>
              <a:rPr lang="en-US">
                <a:ea typeface="+mn-lt"/>
                <a:cs typeface="+mn-lt"/>
              </a:rPr>
              <a:t>Idempotently and incrementally load new data files</a:t>
            </a:r>
            <a:endParaRPr lang="en-US">
              <a:cs typeface="Calibri"/>
            </a:endParaRPr>
          </a:p>
          <a:p>
            <a:r>
              <a:rPr lang="en-US">
                <a:ea typeface="+mn-lt"/>
                <a:cs typeface="+mn-lt"/>
              </a:rPr>
              <a:t> Files that have already been loaded are skipped.</a:t>
            </a:r>
            <a:endParaRPr lang="en-US">
              <a:cs typeface="Calibri"/>
            </a:endParaRPr>
          </a:p>
          <a:p>
            <a:endParaRPr lang="en-US"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B0DBB8-7F17-462C-48C2-2FA7C8FD18FE}"/>
              </a:ext>
            </a:extLst>
          </p:cNvPr>
          <p:cNvSpPr txBox="1"/>
          <p:nvPr/>
        </p:nvSpPr>
        <p:spPr>
          <a:xfrm>
            <a:off x="7640943" y="4794151"/>
            <a:ext cx="1492274" cy="338554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600">
                <a:solidFill>
                  <a:schemeClr val="accent1">
                    <a:lumMod val="50000"/>
                  </a:schemeClr>
                </a:solidFill>
                <a:latin typeface="Times New Roman"/>
                <a:cs typeface="Times New Roman"/>
              </a:rPr>
              <a:t>Naval </a:t>
            </a:r>
            <a:r>
              <a:rPr lang="en-US" sz="1600">
                <a:solidFill>
                  <a:schemeClr val="accent1">
                    <a:lumMod val="50000"/>
                  </a:schemeClr>
                </a:solidFill>
                <a:latin typeface="Times New Roman"/>
                <a:ea typeface="Roboto"/>
                <a:cs typeface="Roboto"/>
              </a:rPr>
              <a:t>Yemul</a:t>
            </a:r>
            <a:endParaRPr lang="en-IN" sz="1600">
              <a:solidFill>
                <a:schemeClr val="accent1">
                  <a:lumMod val="50000"/>
                </a:schemeClr>
              </a:solidFill>
              <a:latin typeface="Times New Roman"/>
              <a:ea typeface="Roboto"/>
              <a:cs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4533619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0A2A9E-1217-DF5B-3656-6C7C9AB411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COPY INTO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4DE320-FCD7-B38A-C1BF-9203748765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82955"/>
            <a:ext cx="7886700" cy="3263504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None/>
            </a:pPr>
            <a:r>
              <a:rPr lang="en-US" b="1">
                <a:ea typeface="+mn-lt"/>
                <a:cs typeface="+mn-lt"/>
              </a:rPr>
              <a:t>COPY INTO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my_table</a:t>
            </a:r>
            <a:endParaRPr lang="en-US">
              <a:cs typeface="Calibri"/>
            </a:endParaRPr>
          </a:p>
          <a:p>
            <a:pPr>
              <a:buNone/>
            </a:pPr>
            <a:r>
              <a:rPr lang="en-US" b="1">
                <a:ea typeface="+mn-lt"/>
                <a:cs typeface="+mn-lt"/>
              </a:rPr>
              <a:t>FROM</a:t>
            </a:r>
            <a:r>
              <a:rPr lang="en-US">
                <a:ea typeface="+mn-lt"/>
                <a:cs typeface="+mn-lt"/>
              </a:rPr>
              <a:t> '/path/to/files’</a:t>
            </a:r>
            <a:endParaRPr lang="en-US"/>
          </a:p>
          <a:p>
            <a:pPr>
              <a:buNone/>
            </a:pPr>
            <a:r>
              <a:rPr lang="en-US" b="1">
                <a:ea typeface="+mn-lt"/>
                <a:cs typeface="+mn-lt"/>
              </a:rPr>
              <a:t>FILEFORMAT = </a:t>
            </a:r>
            <a:r>
              <a:rPr lang="en-US">
                <a:ea typeface="+mn-lt"/>
                <a:cs typeface="+mn-lt"/>
              </a:rPr>
              <a:t>&lt;format&gt;</a:t>
            </a:r>
            <a:endParaRPr lang="en-US"/>
          </a:p>
          <a:p>
            <a:pPr>
              <a:buNone/>
            </a:pPr>
            <a:r>
              <a:rPr lang="en-US" b="1">
                <a:ea typeface="+mn-lt"/>
                <a:cs typeface="+mn-lt"/>
              </a:rPr>
              <a:t>FORMAT_OPTIONS</a:t>
            </a:r>
            <a:r>
              <a:rPr lang="en-US">
                <a:ea typeface="+mn-lt"/>
                <a:cs typeface="+mn-lt"/>
              </a:rPr>
              <a:t> (&lt;format options&gt;)</a:t>
            </a:r>
            <a:endParaRPr lang="en-US"/>
          </a:p>
          <a:p>
            <a:pPr>
              <a:buNone/>
            </a:pPr>
            <a:r>
              <a:rPr lang="en-US" b="1">
                <a:ea typeface="+mn-lt"/>
                <a:cs typeface="+mn-lt"/>
              </a:rPr>
              <a:t>COPY_OPTIONS</a:t>
            </a:r>
            <a:r>
              <a:rPr lang="en-US">
                <a:ea typeface="+mn-lt"/>
                <a:cs typeface="+mn-lt"/>
              </a:rPr>
              <a:t> (&lt;copy options&gt;);</a:t>
            </a:r>
            <a:endParaRPr lang="en-US">
              <a:cs typeface="Calibri"/>
            </a:endParaRPr>
          </a:p>
          <a:p>
            <a:pPr>
              <a:buNone/>
            </a:pPr>
            <a:endParaRPr lang="en-US">
              <a:cs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21287F-100B-D1C4-921B-E0C779DCFF58}"/>
              </a:ext>
            </a:extLst>
          </p:cNvPr>
          <p:cNvSpPr txBox="1"/>
          <p:nvPr/>
        </p:nvSpPr>
        <p:spPr>
          <a:xfrm>
            <a:off x="7640943" y="4794151"/>
            <a:ext cx="1492274" cy="338554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600">
                <a:solidFill>
                  <a:schemeClr val="accent1">
                    <a:lumMod val="50000"/>
                  </a:schemeClr>
                </a:solidFill>
                <a:latin typeface="Times New Roman"/>
                <a:cs typeface="Times New Roman"/>
              </a:rPr>
              <a:t>Naval </a:t>
            </a:r>
            <a:r>
              <a:rPr lang="en-US" sz="1600" err="1">
                <a:solidFill>
                  <a:schemeClr val="accent1">
                    <a:lumMod val="50000"/>
                  </a:schemeClr>
                </a:solidFill>
                <a:latin typeface="Times New Roman"/>
                <a:ea typeface="Roboto"/>
                <a:cs typeface="Roboto"/>
              </a:rPr>
              <a:t>Yemul</a:t>
            </a:r>
            <a:endParaRPr lang="en-IN" sz="1600" err="1">
              <a:solidFill>
                <a:schemeClr val="accent1">
                  <a:lumMod val="50000"/>
                </a:schemeClr>
              </a:solidFill>
              <a:latin typeface="Times New Roman"/>
              <a:ea typeface="Roboto"/>
              <a:cs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117977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D45344B-40FE-4231-2D80-3F92CC6A80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70618"/>
            <a:ext cx="6391275" cy="608013"/>
          </a:xfrm>
        </p:spPr>
        <p:txBody>
          <a:bodyPr>
            <a:normAutofit fontScale="90000"/>
          </a:bodyPr>
          <a:lstStyle/>
          <a:p>
            <a:r>
              <a:rPr lang="en-US"/>
              <a:t>Hadoop 1.0</a:t>
            </a:r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7A8652-7621-057D-B8C9-DAB72073D37F}"/>
              </a:ext>
            </a:extLst>
          </p:cNvPr>
          <p:cNvSpPr txBox="1"/>
          <p:nvPr/>
        </p:nvSpPr>
        <p:spPr>
          <a:xfrm>
            <a:off x="7640943" y="4804934"/>
            <a:ext cx="1492274" cy="338554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600">
                <a:solidFill>
                  <a:schemeClr val="accent1">
                    <a:lumMod val="50000"/>
                  </a:schemeClr>
                </a:solidFill>
                <a:latin typeface="Times New Roman"/>
                <a:cs typeface="Times New Roman"/>
              </a:rPr>
              <a:t>Naval </a:t>
            </a:r>
            <a:r>
              <a:rPr lang="en-US" sz="1600">
                <a:solidFill>
                  <a:schemeClr val="accent1">
                    <a:lumMod val="50000"/>
                  </a:schemeClr>
                </a:solidFill>
                <a:latin typeface="Times New Roman"/>
                <a:ea typeface="Roboto"/>
                <a:cs typeface="Roboto"/>
              </a:rPr>
              <a:t>Yemul</a:t>
            </a:r>
            <a:endParaRPr lang="en-IN" sz="1600">
              <a:solidFill>
                <a:schemeClr val="accent1">
                  <a:lumMod val="50000"/>
                </a:schemeClr>
              </a:solidFill>
              <a:latin typeface="Times New Roman"/>
              <a:ea typeface="Roboto"/>
              <a:cs typeface="Roboto"/>
            </a:endParaRPr>
          </a:p>
        </p:txBody>
      </p:sp>
      <p:pic>
        <p:nvPicPr>
          <p:cNvPr id="2" name="Picture 2" descr="cloudthat logo by J Muse on Dribbble">
            <a:extLst>
              <a:ext uri="{FF2B5EF4-FFF2-40B4-BE49-F238E27FC236}">
                <a16:creationId xmlns:a16="http://schemas.microsoft.com/office/drawing/2014/main" id="{907E4AA7-203A-218B-E8D7-3A328CB8E4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2498" y="67477"/>
            <a:ext cx="1217883" cy="912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ECCB95D-5E21-7B99-6EFD-7FA441174D8A}"/>
              </a:ext>
            </a:extLst>
          </p:cNvPr>
          <p:cNvSpPr/>
          <p:nvPr/>
        </p:nvSpPr>
        <p:spPr>
          <a:xfrm>
            <a:off x="2654598" y="1870097"/>
            <a:ext cx="3200688" cy="140330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46D29E-F4B1-D74A-B831-D3B553B864CB}"/>
              </a:ext>
            </a:extLst>
          </p:cNvPr>
          <p:cNvSpPr txBox="1"/>
          <p:nvPr/>
        </p:nvSpPr>
        <p:spPr>
          <a:xfrm>
            <a:off x="2874501" y="1928035"/>
            <a:ext cx="2779599" cy="584775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MapReduce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4292AE-3078-A1C7-E5A4-EF611BABAF66}"/>
              </a:ext>
            </a:extLst>
          </p:cNvPr>
          <p:cNvSpPr txBox="1"/>
          <p:nvPr/>
        </p:nvSpPr>
        <p:spPr>
          <a:xfrm>
            <a:off x="2874501" y="2576107"/>
            <a:ext cx="2779599" cy="584775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>
                <a:solidFill>
                  <a:schemeClr val="bg1"/>
                </a:solidFill>
              </a:rPr>
              <a:t>HDFS</a:t>
            </a:r>
            <a:endParaRPr lang="en-IN" sz="3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6570340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9C118C-E73D-F127-643E-A98C8EF31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Example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6FE32D-978E-6B94-5175-DB4B8F6103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buNone/>
            </a:pPr>
            <a:r>
              <a:rPr lang="en-US" b="1" dirty="0">
                <a:ea typeface="+mn-lt"/>
                <a:cs typeface="+mn-lt"/>
              </a:rPr>
              <a:t>COPY INTO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my_table</a:t>
            </a:r>
            <a:endParaRPr lang="en-US" dirty="0"/>
          </a:p>
          <a:p>
            <a:pPr>
              <a:buNone/>
            </a:pPr>
            <a:r>
              <a:rPr lang="en-US" b="1" dirty="0">
                <a:ea typeface="+mn-lt"/>
                <a:cs typeface="+mn-lt"/>
              </a:rPr>
              <a:t>FROM</a:t>
            </a:r>
            <a:r>
              <a:rPr lang="en-US" dirty="0">
                <a:ea typeface="+mn-lt"/>
                <a:cs typeface="+mn-lt"/>
              </a:rPr>
              <a:t> '/path/to/files’</a:t>
            </a:r>
            <a:endParaRPr lang="en-US" dirty="0"/>
          </a:p>
          <a:p>
            <a:pPr>
              <a:buNone/>
            </a:pPr>
            <a:r>
              <a:rPr lang="en-US" b="1" dirty="0">
                <a:ea typeface="+mn-lt"/>
                <a:cs typeface="+mn-lt"/>
              </a:rPr>
              <a:t>FILEFORMAT =</a:t>
            </a:r>
            <a:r>
              <a:rPr lang="en-US" dirty="0">
                <a:ea typeface="+mn-lt"/>
                <a:cs typeface="+mn-lt"/>
              </a:rPr>
              <a:t> CSV</a:t>
            </a:r>
            <a:endParaRPr lang="en-US" dirty="0"/>
          </a:p>
          <a:p>
            <a:pPr>
              <a:buNone/>
            </a:pPr>
            <a:r>
              <a:rPr lang="en-US" b="1" dirty="0">
                <a:ea typeface="+mn-lt"/>
                <a:cs typeface="+mn-lt"/>
              </a:rPr>
              <a:t>FORMAT_OPTIONS</a:t>
            </a:r>
            <a:r>
              <a:rPr lang="en-US" dirty="0">
                <a:ea typeface="+mn-lt"/>
                <a:cs typeface="+mn-lt"/>
              </a:rPr>
              <a:t> ('delimiter' = '|’,</a:t>
            </a:r>
            <a:endParaRPr lang="en-US" dirty="0"/>
          </a:p>
          <a:p>
            <a:pPr>
              <a:buNone/>
            </a:pPr>
            <a:r>
              <a:rPr lang="en-US" dirty="0">
                <a:ea typeface="+mn-lt"/>
                <a:cs typeface="+mn-lt"/>
              </a:rPr>
              <a:t>         'header' = 'true')</a:t>
            </a:r>
            <a:endParaRPr lang="en-US" dirty="0"/>
          </a:p>
          <a:p>
            <a:pPr>
              <a:buNone/>
            </a:pPr>
            <a:r>
              <a:rPr lang="en-US" b="1" dirty="0">
                <a:ea typeface="+mn-lt"/>
                <a:cs typeface="+mn-lt"/>
              </a:rPr>
              <a:t>COPY_OPTIONS</a:t>
            </a:r>
            <a:r>
              <a:rPr lang="en-US" dirty="0">
                <a:ea typeface="+mn-lt"/>
                <a:cs typeface="+mn-lt"/>
              </a:rPr>
              <a:t> ('</a:t>
            </a:r>
            <a:r>
              <a:rPr lang="en-US" dirty="0" err="1">
                <a:ea typeface="+mn-lt"/>
                <a:cs typeface="+mn-lt"/>
              </a:rPr>
              <a:t>mergeSchema</a:t>
            </a:r>
            <a:r>
              <a:rPr lang="en-US" dirty="0">
                <a:ea typeface="+mn-lt"/>
                <a:cs typeface="+mn-lt"/>
              </a:rPr>
              <a:t>' = 'true’)</a:t>
            </a:r>
            <a:endParaRPr lang="en-US" dirty="0"/>
          </a:p>
          <a:p>
            <a:pPr marL="0" indent="0">
              <a:buNone/>
            </a:pPr>
            <a:endParaRPr lang="en-US" dirty="0">
              <a:cs typeface="Calibri" panose="020F0502020204030204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528F2B-EC19-587C-5B42-62105769A191}"/>
              </a:ext>
            </a:extLst>
          </p:cNvPr>
          <p:cNvSpPr txBox="1"/>
          <p:nvPr/>
        </p:nvSpPr>
        <p:spPr>
          <a:xfrm>
            <a:off x="7640943" y="4794151"/>
            <a:ext cx="1492274" cy="338554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600">
                <a:solidFill>
                  <a:schemeClr val="accent1">
                    <a:lumMod val="50000"/>
                  </a:schemeClr>
                </a:solidFill>
                <a:latin typeface="Times New Roman"/>
                <a:cs typeface="Times New Roman"/>
              </a:rPr>
              <a:t>Naval </a:t>
            </a:r>
            <a:r>
              <a:rPr lang="en-US" sz="1600">
                <a:solidFill>
                  <a:schemeClr val="accent1">
                    <a:lumMod val="50000"/>
                  </a:schemeClr>
                </a:solidFill>
                <a:latin typeface="Times New Roman"/>
                <a:ea typeface="Roboto"/>
                <a:cs typeface="Roboto"/>
              </a:rPr>
              <a:t>Yemul</a:t>
            </a:r>
            <a:endParaRPr lang="en-IN" sz="1600">
              <a:solidFill>
                <a:schemeClr val="accent1">
                  <a:lumMod val="50000"/>
                </a:schemeClr>
              </a:solidFill>
              <a:latin typeface="Times New Roman"/>
              <a:ea typeface="Roboto"/>
              <a:cs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691088843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266727-16AA-E2DA-973C-6B1E9A302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DELTA LIVE TABLE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95CF65-B288-F52F-E76B-C6819749E9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61568621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3BB006-F7E9-53B3-8CAD-C86378C7C0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1B0F59-A392-D19B-5DE2-43089BA98A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45B9D2-7FB7-0993-A18A-60FA39B916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771" y="916782"/>
            <a:ext cx="7731579" cy="3952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472469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DA339E-64A2-C194-BFC8-6A72AA403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7BF279-8B02-CA96-7171-6CE279C7D5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58281F-6BAF-5443-3A70-B5B06AE5C1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982" y="809318"/>
            <a:ext cx="8450036" cy="4334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925161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736005-4CE3-1215-B323-A78C5A129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96BEA3-5794-79D0-0EBA-C1B971744A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0DAEAD-7871-8239-3AF9-9A79020BB9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628" y="482851"/>
            <a:ext cx="8768443" cy="4392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874839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CFCC9-3F76-E463-108A-21A61140D7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127D6E-01F2-DE37-F53A-2081C0E3F5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B6FCAF-6A0F-8CA3-DA73-98DF720546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022" y="748086"/>
            <a:ext cx="7886700" cy="4261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808783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BC5A0-0793-660D-BBF9-50F871051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674A79-1B48-754F-F5A8-E64446C66F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A3B392-A7F9-34B6-D7D5-7A4A4C65A0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858" y="580169"/>
            <a:ext cx="8025492" cy="4289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730115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19B03-90D5-6FBF-FB8B-37B6F7C4C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23B156-D857-D901-77F2-48F7F3940C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18522566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9B472-E107-BF12-EAAE-B69099A8A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E5D752-C1E0-8A25-D465-29626F78FE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D72C7E-CD7D-E6DB-3996-C59BC3C3CA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9849"/>
            <a:ext cx="9144000" cy="4763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83974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1BB41A-658F-BBFD-5E1A-A54C54D94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C221AD-75F4-4A59-92F1-995DB48E0D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8591F2-A966-1F03-C989-41B54D816E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75" y="479119"/>
            <a:ext cx="8915649" cy="4390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3773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F8CADE7-294B-8126-C1E0-E6ED9CBFA840}"/>
              </a:ext>
            </a:extLst>
          </p:cNvPr>
          <p:cNvSpPr txBox="1"/>
          <p:nvPr/>
        </p:nvSpPr>
        <p:spPr>
          <a:xfrm>
            <a:off x="778764" y="878335"/>
            <a:ext cx="7586471" cy="193899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rgbClr val="FF0000"/>
                </a:solidFill>
              </a:rPr>
              <a:t>2009. </a:t>
            </a:r>
            <a:r>
              <a:rPr lang="en-US" sz="2000"/>
              <a:t/>
            </a:r>
            <a:br>
              <a:rPr lang="en-US" sz="2000"/>
            </a:br>
            <a:r>
              <a:rPr lang="en-US" sz="2000"/>
              <a:t>Hadoop came under Apache Software Foundation and become open source</a:t>
            </a:r>
          </a:p>
          <a:p>
            <a:endParaRPr lang="en-US" sz="2000"/>
          </a:p>
          <a:p>
            <a:r>
              <a:rPr lang="en-US" sz="2000">
                <a:solidFill>
                  <a:srgbClr val="FF0000"/>
                </a:solidFill>
              </a:rPr>
              <a:t>2013</a:t>
            </a:r>
          </a:p>
          <a:p>
            <a:r>
              <a:rPr lang="en-US" sz="2000"/>
              <a:t>Hadoop released 2.0</a:t>
            </a:r>
            <a:endParaRPr lang="en-IN" sz="20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41E634-2B95-32CB-9AAA-75DB6177B585}"/>
              </a:ext>
            </a:extLst>
          </p:cNvPr>
          <p:cNvSpPr txBox="1"/>
          <p:nvPr/>
        </p:nvSpPr>
        <p:spPr>
          <a:xfrm>
            <a:off x="778764" y="2889535"/>
            <a:ext cx="7586471" cy="175432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b="0" i="0">
                <a:effectLst/>
                <a:latin typeface="arial" panose="020B0604020202020204" pitchFamily="34" charset="0"/>
              </a:rPr>
              <a:t>The Apache Software Foundation is an American nonprofit corporation to support a number of open source software projects. </a:t>
            </a:r>
          </a:p>
          <a:p>
            <a:endParaRPr lang="en-US">
              <a:latin typeface="arial" panose="020B0604020202020204" pitchFamily="34" charset="0"/>
            </a:endParaRPr>
          </a:p>
          <a:p>
            <a:endParaRPr lang="en-US" b="0" i="0">
              <a:effectLst/>
              <a:latin typeface="arial" panose="020B0604020202020204" pitchFamily="34" charset="0"/>
            </a:endParaRPr>
          </a:p>
          <a:p>
            <a:pPr algn="ctr"/>
            <a:r>
              <a:rPr lang="en-US" b="1" i="0" cap="all">
                <a:solidFill>
                  <a:srgbClr val="282661"/>
                </a:solidFill>
                <a:effectLst/>
                <a:latin typeface="Montserrat" panose="00000500000000000000" pitchFamily="2" charset="0"/>
              </a:rPr>
              <a:t>THE WORLD'S LARGEST OPEN SOURCE FOUNDATION</a:t>
            </a:r>
          </a:p>
          <a:p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85AC3E-4495-677F-C3AD-D8BD411695DC}"/>
              </a:ext>
            </a:extLst>
          </p:cNvPr>
          <p:cNvSpPr txBox="1"/>
          <p:nvPr/>
        </p:nvSpPr>
        <p:spPr>
          <a:xfrm>
            <a:off x="7640943" y="4804934"/>
            <a:ext cx="1492274" cy="338554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600">
                <a:solidFill>
                  <a:schemeClr val="accent1">
                    <a:lumMod val="50000"/>
                  </a:schemeClr>
                </a:solidFill>
                <a:latin typeface="Times New Roman"/>
                <a:cs typeface="Times New Roman"/>
              </a:rPr>
              <a:t>Naval </a:t>
            </a:r>
            <a:r>
              <a:rPr lang="en-US" sz="1600">
                <a:solidFill>
                  <a:schemeClr val="accent1">
                    <a:lumMod val="50000"/>
                  </a:schemeClr>
                </a:solidFill>
                <a:latin typeface="Times New Roman"/>
                <a:ea typeface="Roboto"/>
                <a:cs typeface="Roboto"/>
              </a:rPr>
              <a:t>Yemul</a:t>
            </a:r>
            <a:endParaRPr lang="en-IN" sz="1600">
              <a:solidFill>
                <a:schemeClr val="accent1">
                  <a:lumMod val="50000"/>
                </a:schemeClr>
              </a:solidFill>
              <a:latin typeface="Times New Roman"/>
              <a:ea typeface="Roboto"/>
              <a:cs typeface="Roboto"/>
            </a:endParaRPr>
          </a:p>
        </p:txBody>
      </p:sp>
      <p:pic>
        <p:nvPicPr>
          <p:cNvPr id="2" name="Picture 2" descr="cloudthat logo by J Muse on Dribbble">
            <a:extLst>
              <a:ext uri="{FF2B5EF4-FFF2-40B4-BE49-F238E27FC236}">
                <a16:creationId xmlns:a16="http://schemas.microsoft.com/office/drawing/2014/main" id="{C39331A9-1E05-66B9-7B22-057DC1B740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2498" y="67477"/>
            <a:ext cx="1217883" cy="912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4496794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5305F-0250-86A9-E67C-E6AA6B27A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B0E1BF-DBF8-6268-F17A-B66A5B098B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4C94EE-15D4-42A9-D402-F11C8C084B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0995"/>
            <a:ext cx="9144000" cy="4681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079914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059C7-48BC-9C76-79CD-B4BE746A3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CFE6A2-DE70-9CAD-5EA3-03DF5955E3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214E90-88CD-F4F0-7D54-ACC685C652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57642"/>
            <a:ext cx="9144000" cy="2628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614641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60A51-F5D0-E1D4-E39B-F536DF2D5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63B64C-E426-4213-2045-E420F68B6E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637232-FB30-F55B-FB24-271F2D1336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51862"/>
            <a:ext cx="9144000" cy="3692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569629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3DE13C-6954-4E2A-AE61-0337C6703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4FA7BA-B15F-946B-2E6B-18D9B3AA42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340018-76FA-B281-60B2-AEFEF0CE2D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07871"/>
            <a:ext cx="9144000" cy="2927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972639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929B31-9907-80CC-4DF2-E2B544DFC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3A0D3E-F98B-4834-4BE7-AE2038A8AA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D8E997-CA05-FE9B-A9A1-5153A01F79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6628"/>
            <a:ext cx="9144000" cy="4810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728407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9DD1D6-4BD5-A834-D456-341D334ED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060123-74C2-8FD3-FD0D-195E28581C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3C1610-456C-88B6-D463-BC2034956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0941"/>
            <a:ext cx="9144000" cy="4941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482764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C1988-730F-60B5-7E5C-A69ABFF632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ABE6AE-FE9E-3CB2-99CB-6749AEF788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BE3FF6-4100-321F-728B-849D5BB783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2570"/>
            <a:ext cx="9144000" cy="4718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71681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B3BC8-B098-B3BA-8211-2CAAF82C3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Unity </a:t>
            </a:r>
            <a:r>
              <a:rPr lang="en-IN" dirty="0" err="1"/>
              <a:t>Catalog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8189C8-DB21-A5BE-1763-CBBDCB8CCE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Unity Catalog is a Databricks offered unified solution for implementing data governance in the Data Lakehouse 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6B5EB4-54F1-2B08-B514-390114A3CF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631" y="3159157"/>
            <a:ext cx="2779561" cy="1710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679355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4BFC34-5A9A-EC1F-772C-B5025C8722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Governance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959E81-31E4-6384-4345-6C4A78C4FE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Is the process of managing the availability, usability, integrity and security of the data present in an enterprise </a:t>
            </a:r>
          </a:p>
          <a:p>
            <a:pPr lvl="1"/>
            <a:r>
              <a:rPr lang="en-US" dirty="0"/>
              <a:t>Controls access to the data for the users </a:t>
            </a:r>
          </a:p>
          <a:p>
            <a:pPr lvl="1"/>
            <a:r>
              <a:rPr lang="en-US" dirty="0"/>
              <a:t>Ensures that the data is trust worthy and not misused </a:t>
            </a:r>
          </a:p>
          <a:p>
            <a:pPr lvl="1"/>
            <a:r>
              <a:rPr lang="en-US" dirty="0"/>
              <a:t>Helps implement privacy regulations such as GDPR, CCPA et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81802450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2FCBA4-14A4-199B-AB09-46A1E1420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173544-9676-363E-7812-63BC86E6FB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2C342C-EBA3-D0D2-968D-51C186817B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296" y="418616"/>
            <a:ext cx="8319407" cy="4598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437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F737EA1-22AF-E75D-3333-90C954919CD4}"/>
              </a:ext>
            </a:extLst>
          </p:cNvPr>
          <p:cNvSpPr txBox="1"/>
          <p:nvPr/>
        </p:nvSpPr>
        <p:spPr>
          <a:xfrm>
            <a:off x="760484" y="1368525"/>
            <a:ext cx="3200688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rgbClr val="002060"/>
                </a:solidFill>
              </a:rPr>
              <a:t>Hadoop 1.0</a:t>
            </a:r>
            <a:endParaRPr lang="en-IN" sz="2400">
              <a:solidFill>
                <a:srgbClr val="00206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508B71B-04CD-70ED-6A25-4D373657FA08}"/>
              </a:ext>
            </a:extLst>
          </p:cNvPr>
          <p:cNvSpPr/>
          <p:nvPr/>
        </p:nvSpPr>
        <p:spPr>
          <a:xfrm>
            <a:off x="760484" y="2348297"/>
            <a:ext cx="3200688" cy="140330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EA321C-EFFA-3F2C-BBE5-80F748D75796}"/>
              </a:ext>
            </a:extLst>
          </p:cNvPr>
          <p:cNvSpPr txBox="1"/>
          <p:nvPr/>
        </p:nvSpPr>
        <p:spPr>
          <a:xfrm>
            <a:off x="980387" y="2406235"/>
            <a:ext cx="2779599" cy="584775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MapReduce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C8D29E-A9A5-99B3-3F84-C9BB92DA404F}"/>
              </a:ext>
            </a:extLst>
          </p:cNvPr>
          <p:cNvSpPr txBox="1"/>
          <p:nvPr/>
        </p:nvSpPr>
        <p:spPr>
          <a:xfrm>
            <a:off x="980387" y="3054307"/>
            <a:ext cx="2779599" cy="584775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>
                <a:solidFill>
                  <a:schemeClr val="bg1"/>
                </a:solidFill>
              </a:rPr>
              <a:t>HDFS</a:t>
            </a:r>
            <a:endParaRPr lang="en-IN" sz="320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0ACE526-7D8A-31F8-CCA5-F96D6B4B0EE5}"/>
              </a:ext>
            </a:extLst>
          </p:cNvPr>
          <p:cNvSpPr txBox="1"/>
          <p:nvPr/>
        </p:nvSpPr>
        <p:spPr>
          <a:xfrm>
            <a:off x="4537277" y="1338232"/>
            <a:ext cx="4339652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rgbClr val="002060"/>
                </a:solidFill>
              </a:rPr>
              <a:t>Hadoop 2.0</a:t>
            </a:r>
            <a:endParaRPr lang="en-IN" sz="2400">
              <a:solidFill>
                <a:srgbClr val="002060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AE9E510-3DAB-6AA0-D237-42E7EB03FB16}"/>
              </a:ext>
            </a:extLst>
          </p:cNvPr>
          <p:cNvSpPr/>
          <p:nvPr/>
        </p:nvSpPr>
        <p:spPr>
          <a:xfrm>
            <a:off x="4537276" y="2348297"/>
            <a:ext cx="4163261" cy="140330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E2C788-643B-D2EB-0EA5-5993C214F8FA}"/>
              </a:ext>
            </a:extLst>
          </p:cNvPr>
          <p:cNvSpPr txBox="1"/>
          <p:nvPr/>
        </p:nvSpPr>
        <p:spPr>
          <a:xfrm>
            <a:off x="4756963" y="2456510"/>
            <a:ext cx="2432372" cy="584774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>
                <a:solidFill>
                  <a:schemeClr val="bg1"/>
                </a:solidFill>
              </a:rPr>
              <a:t>MapReduce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F9BA6C-C1EA-E4FA-73A8-BB1C1CE9F341}"/>
              </a:ext>
            </a:extLst>
          </p:cNvPr>
          <p:cNvSpPr txBox="1"/>
          <p:nvPr/>
        </p:nvSpPr>
        <p:spPr>
          <a:xfrm>
            <a:off x="4756963" y="3095273"/>
            <a:ext cx="3790652" cy="584775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>
                <a:solidFill>
                  <a:schemeClr val="bg1"/>
                </a:solidFill>
              </a:rPr>
              <a:t>HDFS</a:t>
            </a:r>
            <a:endParaRPr lang="en-IN" sz="320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02AA2D6-DACE-687D-B9C3-983221A899D9}"/>
              </a:ext>
            </a:extLst>
          </p:cNvPr>
          <p:cNvSpPr txBox="1"/>
          <p:nvPr/>
        </p:nvSpPr>
        <p:spPr>
          <a:xfrm>
            <a:off x="7232630" y="2456509"/>
            <a:ext cx="1314985" cy="584775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>
                <a:solidFill>
                  <a:schemeClr val="bg1"/>
                </a:solidFill>
              </a:rPr>
              <a:t>YARN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6DC50D4-41B0-70EE-1F1E-89AB6F74C0EE}"/>
              </a:ext>
            </a:extLst>
          </p:cNvPr>
          <p:cNvSpPr txBox="1"/>
          <p:nvPr/>
        </p:nvSpPr>
        <p:spPr>
          <a:xfrm>
            <a:off x="7640943" y="4804934"/>
            <a:ext cx="1492274" cy="338554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600">
                <a:solidFill>
                  <a:schemeClr val="accent1">
                    <a:lumMod val="50000"/>
                  </a:schemeClr>
                </a:solidFill>
                <a:latin typeface="Times New Roman"/>
                <a:cs typeface="Times New Roman"/>
              </a:rPr>
              <a:t>Naval </a:t>
            </a:r>
            <a:r>
              <a:rPr lang="en-US" sz="1600">
                <a:solidFill>
                  <a:schemeClr val="accent1">
                    <a:lumMod val="50000"/>
                  </a:schemeClr>
                </a:solidFill>
                <a:latin typeface="Times New Roman"/>
                <a:ea typeface="Roboto"/>
                <a:cs typeface="Roboto"/>
              </a:rPr>
              <a:t>Yemul</a:t>
            </a:r>
            <a:endParaRPr lang="en-IN" sz="1600">
              <a:solidFill>
                <a:schemeClr val="accent1">
                  <a:lumMod val="50000"/>
                </a:schemeClr>
              </a:solidFill>
              <a:latin typeface="Times New Roman"/>
              <a:ea typeface="Roboto"/>
              <a:cs typeface="Roboto"/>
            </a:endParaRPr>
          </a:p>
        </p:txBody>
      </p:sp>
      <p:pic>
        <p:nvPicPr>
          <p:cNvPr id="2" name="Picture 2" descr="cloudthat logo by J Muse on Dribbble">
            <a:extLst>
              <a:ext uri="{FF2B5EF4-FFF2-40B4-BE49-F238E27FC236}">
                <a16:creationId xmlns:a16="http://schemas.microsoft.com/office/drawing/2014/main" id="{8B06347A-1EB8-C789-367F-BFEEF2D77F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2498" y="67477"/>
            <a:ext cx="1217883" cy="912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2035664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ADF98A-948F-0173-406E-CD513766F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Without Unity </a:t>
            </a:r>
            <a:r>
              <a:rPr lang="en-IN" dirty="0" err="1"/>
              <a:t>Catalog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F9AD02-3C83-3FD6-ED97-CB8FE6AF29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847999-0F37-6649-DE2E-3FBDC00FC3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7013"/>
            <a:ext cx="9144000" cy="3647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161732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367E56-FA60-020B-40F0-4117DA18B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With Unity </a:t>
            </a:r>
            <a:r>
              <a:rPr lang="en-IN" dirty="0" err="1"/>
              <a:t>Catalog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6FC686-F99D-A716-4ACC-A5C1C16402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158D06-71FD-498F-E294-9E8AA79357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393" y="927270"/>
            <a:ext cx="8409214" cy="4147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521212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ABBA9D-9406-937D-799C-77DA983B08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Unity </a:t>
            </a:r>
            <a:r>
              <a:rPr lang="en-IN" dirty="0" err="1"/>
              <a:t>Catalog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4DC1FC-A460-4C3F-EFBD-2CAFB4F1F0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0C925F-F379-56FE-3D0A-15915E3572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521" y="877487"/>
            <a:ext cx="7264958" cy="4246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240155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41C2F1-90C8-4692-84AD-45B49F41F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1621EB-847D-F2D3-25CA-6786E2E760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4E3CD64-FDEB-A785-CCE1-F36715901D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752220"/>
            <a:ext cx="8009164" cy="4214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959475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3AAFB5-2ABC-4484-52EF-303780F4A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179FF8-ED71-4E9B-6D9C-DBF1DC46A6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F70F1B-F3B4-419F-B9F8-C8AAA08A65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5780"/>
            <a:ext cx="9144000" cy="4291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784370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8AE2BB-5912-E34A-9D9B-ACE335B4E8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Security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7DA973-CE18-27E6-1547-990C19798E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C890F1-513C-C506-8EF0-A8C05079CF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714" y="1004256"/>
            <a:ext cx="6765257" cy="3993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996573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D0FA6-CD46-D364-03D3-66D4DEFB3B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018E33-F189-8CA7-8BB1-827E9B29C1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A7022C-02FC-1032-2DFC-38AC0C7274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0732" y="199694"/>
            <a:ext cx="5982535" cy="4744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167760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23EA6F-5B81-A8BD-2B0C-803F62FD2A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48AF0C-0FCD-45C9-81FC-C04EFC0C14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0A4289-F16A-1608-0F92-EA75269372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91407"/>
            <a:ext cx="9144000" cy="4219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537714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EE6A01-AAF8-A868-E92C-2A7E3FBFB4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Dynamic Views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E5009C-10B7-B56D-36C2-556D410441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C4806A-B448-87CF-C6CB-EF45035861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8016"/>
            <a:ext cx="9144000" cy="3687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64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DF0BF6-39C8-FBDB-C90C-D9A3B1B2CD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ln>
            <a:solidFill>
              <a:schemeClr val="accent1"/>
            </a:solidFill>
          </a:ln>
        </p:spPr>
        <p:txBody>
          <a:bodyPr/>
          <a:lstStyle/>
          <a:p>
            <a:pPr marL="85723" indent="0">
              <a:buNone/>
            </a:pPr>
            <a:r>
              <a:rPr lang="en-US" sz="2400" b="1"/>
              <a:t>YARN</a:t>
            </a:r>
          </a:p>
          <a:p>
            <a:pPr marL="85723" indent="0">
              <a:buNone/>
            </a:pPr>
            <a:r>
              <a:rPr lang="en-IN" sz="2000"/>
              <a:t>Yet Another Resource Negotiator</a:t>
            </a:r>
          </a:p>
          <a:p>
            <a:pPr marL="85723" indent="0">
              <a:buNone/>
            </a:pPr>
            <a:endParaRPr lang="en-IN" sz="2000"/>
          </a:p>
          <a:p>
            <a:pPr marL="85723" indent="0">
              <a:buNone/>
            </a:pPr>
            <a:endParaRPr lang="en-IN" sz="2000"/>
          </a:p>
          <a:p>
            <a:pPr marL="85723" indent="0">
              <a:buNone/>
            </a:pPr>
            <a:r>
              <a:rPr lang="en-IN"/>
              <a:t>Mainly responsible for Resource Management </a:t>
            </a:r>
          </a:p>
          <a:p>
            <a:endParaRPr lang="en-IN" b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DE4302-A13B-6E5B-40B1-723E88C93028}"/>
              </a:ext>
            </a:extLst>
          </p:cNvPr>
          <p:cNvSpPr txBox="1"/>
          <p:nvPr/>
        </p:nvSpPr>
        <p:spPr>
          <a:xfrm>
            <a:off x="7640943" y="4804934"/>
            <a:ext cx="1492274" cy="338554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600">
                <a:solidFill>
                  <a:schemeClr val="accent1">
                    <a:lumMod val="50000"/>
                  </a:schemeClr>
                </a:solidFill>
                <a:latin typeface="Times New Roman"/>
                <a:cs typeface="Times New Roman"/>
              </a:rPr>
              <a:t>Naval </a:t>
            </a:r>
            <a:r>
              <a:rPr lang="en-US" sz="1600">
                <a:solidFill>
                  <a:schemeClr val="accent1">
                    <a:lumMod val="50000"/>
                  </a:schemeClr>
                </a:solidFill>
                <a:latin typeface="Times New Roman"/>
                <a:ea typeface="Roboto"/>
                <a:cs typeface="Roboto"/>
              </a:rPr>
              <a:t>Yemul</a:t>
            </a:r>
            <a:endParaRPr lang="en-IN" sz="1600">
              <a:solidFill>
                <a:schemeClr val="accent1">
                  <a:lumMod val="50000"/>
                </a:schemeClr>
              </a:solidFill>
              <a:latin typeface="Times New Roman"/>
              <a:ea typeface="Roboto"/>
              <a:cs typeface="Roboto"/>
            </a:endParaRPr>
          </a:p>
        </p:txBody>
      </p:sp>
      <p:pic>
        <p:nvPicPr>
          <p:cNvPr id="2" name="Picture 2" descr="cloudthat logo by J Muse on Dribbble">
            <a:extLst>
              <a:ext uri="{FF2B5EF4-FFF2-40B4-BE49-F238E27FC236}">
                <a16:creationId xmlns:a16="http://schemas.microsoft.com/office/drawing/2014/main" id="{63B4A776-15D8-2D29-74DF-7C5E813756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2498" y="67477"/>
            <a:ext cx="1217883" cy="912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79432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39209AF-FD54-B5B7-759F-87FC3E65FB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820" y="497687"/>
            <a:ext cx="7369116" cy="414750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1B9972B-6F91-B79F-220E-CCC1F0B7718F}"/>
              </a:ext>
            </a:extLst>
          </p:cNvPr>
          <p:cNvSpPr txBox="1"/>
          <p:nvPr/>
        </p:nvSpPr>
        <p:spPr>
          <a:xfrm>
            <a:off x="7640943" y="4804934"/>
            <a:ext cx="1492274" cy="338554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600">
                <a:solidFill>
                  <a:schemeClr val="accent1">
                    <a:lumMod val="50000"/>
                  </a:schemeClr>
                </a:solidFill>
                <a:latin typeface="Times New Roman"/>
                <a:cs typeface="Times New Roman"/>
              </a:rPr>
              <a:t>Naval </a:t>
            </a:r>
            <a:r>
              <a:rPr lang="en-US" sz="1600">
                <a:solidFill>
                  <a:schemeClr val="accent1">
                    <a:lumMod val="50000"/>
                  </a:schemeClr>
                </a:solidFill>
                <a:latin typeface="Times New Roman"/>
                <a:ea typeface="Roboto"/>
                <a:cs typeface="Roboto"/>
              </a:rPr>
              <a:t>Yemul</a:t>
            </a:r>
            <a:endParaRPr lang="en-IN" sz="1600">
              <a:solidFill>
                <a:schemeClr val="accent1">
                  <a:lumMod val="50000"/>
                </a:schemeClr>
              </a:solidFill>
              <a:latin typeface="Times New Roman"/>
              <a:ea typeface="Roboto"/>
              <a:cs typeface="Roboto"/>
            </a:endParaRPr>
          </a:p>
        </p:txBody>
      </p:sp>
      <p:pic>
        <p:nvPicPr>
          <p:cNvPr id="2" name="Picture 2" descr="cloudthat logo by J Muse on Dribbble">
            <a:extLst>
              <a:ext uri="{FF2B5EF4-FFF2-40B4-BE49-F238E27FC236}">
                <a16:creationId xmlns:a16="http://schemas.microsoft.com/office/drawing/2014/main" id="{82D46A29-F65E-8C4D-D582-2BC46AE8E8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2498" y="67477"/>
            <a:ext cx="1217883" cy="912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17661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7"/>
          <p:cNvSpPr txBox="1">
            <a:spLocks noGrp="1"/>
          </p:cNvSpPr>
          <p:nvPr>
            <p:ph type="title"/>
          </p:nvPr>
        </p:nvSpPr>
        <p:spPr>
          <a:xfrm>
            <a:off x="920227" y="170337"/>
            <a:ext cx="6390451" cy="455851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rmAutofit fontScale="90000"/>
          </a:bodyPr>
          <a:lstStyle/>
          <a:p>
            <a:r>
              <a:rPr lang="en"/>
              <a:t>Big Data Tools</a:t>
            </a:r>
            <a:endParaRPr/>
          </a:p>
        </p:txBody>
      </p:sp>
      <p:sp>
        <p:nvSpPr>
          <p:cNvPr id="115" name="Google Shape;115;p17"/>
          <p:cNvSpPr txBox="1">
            <a:spLocks noGrp="1"/>
          </p:cNvSpPr>
          <p:nvPr>
            <p:ph type="body" idx="1"/>
          </p:nvPr>
        </p:nvSpPr>
        <p:spPr>
          <a:xfrm>
            <a:off x="949451" y="1144622"/>
            <a:ext cx="7326776" cy="2854256"/>
          </a:xfrm>
          <a:prstGeom prst="rect">
            <a:avLst/>
          </a:prstGeom>
          <a:ln>
            <a:solidFill>
              <a:schemeClr val="tx1">
                <a:lumMod val="20000"/>
                <a:lumOff val="80000"/>
              </a:schemeClr>
            </a:solidFill>
          </a:ln>
        </p:spPr>
        <p:txBody>
          <a:bodyPr spcFirstLastPara="1" wrap="square" lIns="68569" tIns="68569" rIns="68569" bIns="68569" anchor="t" anchorCtr="0">
            <a:normAutofit/>
          </a:bodyPr>
          <a:lstStyle/>
          <a:p>
            <a:pPr marL="0" indent="0">
              <a:spcAft>
                <a:spcPts val="900"/>
              </a:spcAft>
              <a:buNone/>
            </a:pPr>
            <a:endParaRPr u="sng"/>
          </a:p>
        </p:txBody>
      </p:sp>
      <p:pic>
        <p:nvPicPr>
          <p:cNvPr id="116" name="Google Shape;11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9451" y="1138530"/>
            <a:ext cx="3015488" cy="1091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39958" y="1138530"/>
            <a:ext cx="2836269" cy="13926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49451" y="2742548"/>
            <a:ext cx="2685760" cy="1239349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7"/>
          <p:cNvSpPr txBox="1"/>
          <p:nvPr/>
        </p:nvSpPr>
        <p:spPr>
          <a:xfrm>
            <a:off x="5508790" y="3362223"/>
            <a:ext cx="2524039" cy="3539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spAutoFit/>
          </a:bodyPr>
          <a:lstStyle/>
          <a:p>
            <a:r>
              <a:rPr lang="en" sz="1400">
                <a:latin typeface="Roboto"/>
                <a:ea typeface="Roboto"/>
                <a:cs typeface="Roboto"/>
                <a:sym typeface="Roboto"/>
              </a:rPr>
              <a:t>Figure: Various Big data tools</a:t>
            </a:r>
            <a:endParaRPr sz="14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27E404-447C-FF96-3E5E-8FC3B2E06727}"/>
              </a:ext>
            </a:extLst>
          </p:cNvPr>
          <p:cNvSpPr txBox="1"/>
          <p:nvPr/>
        </p:nvSpPr>
        <p:spPr>
          <a:xfrm>
            <a:off x="7640943" y="4804934"/>
            <a:ext cx="1492274" cy="338554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600">
                <a:solidFill>
                  <a:schemeClr val="accent1">
                    <a:lumMod val="50000"/>
                  </a:schemeClr>
                </a:solidFill>
                <a:latin typeface="Times New Roman"/>
                <a:cs typeface="Times New Roman"/>
              </a:rPr>
              <a:t>Naval </a:t>
            </a:r>
            <a:r>
              <a:rPr lang="en-US" sz="1600">
                <a:solidFill>
                  <a:schemeClr val="accent1">
                    <a:lumMod val="50000"/>
                  </a:schemeClr>
                </a:solidFill>
                <a:latin typeface="Times New Roman"/>
                <a:ea typeface="Roboto"/>
                <a:cs typeface="Roboto"/>
              </a:rPr>
              <a:t>Yemul</a:t>
            </a:r>
            <a:endParaRPr lang="en-IN" sz="1600">
              <a:solidFill>
                <a:schemeClr val="accent1">
                  <a:lumMod val="50000"/>
                </a:schemeClr>
              </a:solidFill>
              <a:latin typeface="Times New Roman"/>
              <a:ea typeface="Roboto"/>
              <a:cs typeface="Roboto"/>
            </a:endParaRPr>
          </a:p>
        </p:txBody>
      </p:sp>
      <p:pic>
        <p:nvPicPr>
          <p:cNvPr id="2" name="Picture 2" descr="cloudthat logo by J Muse on Dribbble">
            <a:extLst>
              <a:ext uri="{FF2B5EF4-FFF2-40B4-BE49-F238E27FC236}">
                <a16:creationId xmlns:a16="http://schemas.microsoft.com/office/drawing/2014/main" id="{DD20FDDE-0A98-3126-D304-E4E6B4696F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2498" y="67477"/>
            <a:ext cx="1217883" cy="912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0DBF1ABE-8590-450D-BB49-BDDCCF3EEA9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" y="0"/>
            <a:ext cx="9143772" cy="5143500"/>
          </a:xfrm>
          <a:prstGeom prst="rect">
            <a:avLst/>
          </a:prstGeom>
          <a:solidFill>
            <a:schemeClr val="bg2">
              <a:tint val="95000"/>
              <a:satMod val="1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601D9B3-4C75-4E95-8A45-3AC803844B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4117" y="660400"/>
            <a:ext cx="5530422" cy="2463403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/>
            <a:r>
              <a:rPr lang="en-US" sz="3600" b="1">
                <a:latin typeface="Times New Roman"/>
                <a:cs typeface="Times New Roman"/>
              </a:rPr>
              <a:t>Naval Yemul </a:t>
            </a:r>
            <a:r>
              <a:rPr lang="en-US" sz="3600" b="1">
                <a:latin typeface="Times New Roman"/>
              </a:rPr>
              <a:t/>
            </a:r>
            <a:br>
              <a:rPr lang="en-US" sz="3600" b="1">
                <a:latin typeface="Times New Roman"/>
              </a:rPr>
            </a:br>
            <a:r>
              <a:rPr lang="en-US" sz="3600" b="1">
                <a:latin typeface="Times New Roman"/>
                <a:cs typeface="Times New Roman"/>
              </a:rPr>
              <a:t>Databricks Instructor</a:t>
            </a:r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18D32C3D-8F76-4E99-BE56-0836CC38CC8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3703" y="0"/>
            <a:ext cx="1897292" cy="51435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70766076-46F5-42D5-A773-2B3BEF2B8B7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4181" y="0"/>
            <a:ext cx="1864741" cy="51435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5" name="Picture 4" descr="A person with a beard wearing a lanyard&#10;&#10;Description automatically generated">
            <a:extLst>
              <a:ext uri="{FF2B5EF4-FFF2-40B4-BE49-F238E27FC236}">
                <a16:creationId xmlns:a16="http://schemas.microsoft.com/office/drawing/2014/main" id="{02F890AF-1B46-F404-0C29-05F1EF48C6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423" r="7711" b="2"/>
          <a:stretch/>
        </p:blipFill>
        <p:spPr>
          <a:xfrm>
            <a:off x="-270705" y="10"/>
            <a:ext cx="3904463" cy="5143490"/>
          </a:xfrm>
          <a:custGeom>
            <a:avLst/>
            <a:gdLst/>
            <a:ahLst/>
            <a:cxnLst/>
            <a:rect l="l" t="t" r="r" b="b"/>
            <a:pathLst>
              <a:path w="5205951" h="6858000">
                <a:moveTo>
                  <a:pt x="0" y="0"/>
                </a:moveTo>
                <a:lnTo>
                  <a:pt x="1709529" y="0"/>
                </a:lnTo>
                <a:lnTo>
                  <a:pt x="2489695" y="0"/>
                </a:lnTo>
                <a:lnTo>
                  <a:pt x="3582928" y="0"/>
                </a:lnTo>
                <a:lnTo>
                  <a:pt x="3605052" y="14997"/>
                </a:lnTo>
                <a:cubicBezTo>
                  <a:pt x="4632215" y="754641"/>
                  <a:pt x="5205951" y="2093192"/>
                  <a:pt x="5205951" y="3621656"/>
                </a:cubicBezTo>
                <a:cubicBezTo>
                  <a:pt x="5205951" y="4969131"/>
                  <a:pt x="4277226" y="5602839"/>
                  <a:pt x="3331601" y="6374814"/>
                </a:cubicBezTo>
                <a:cubicBezTo>
                  <a:pt x="3159398" y="6515397"/>
                  <a:pt x="2988771" y="6653108"/>
                  <a:pt x="2814953" y="6780599"/>
                </a:cubicBezTo>
                <a:lnTo>
                  <a:pt x="2703197" y="6858000"/>
                </a:lnTo>
                <a:lnTo>
                  <a:pt x="2489695" y="6858000"/>
                </a:lnTo>
                <a:lnTo>
                  <a:pt x="1709529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CB7B90D9-1EC2-4A12-B24A-342C1BCA2FA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69304" y="0"/>
            <a:ext cx="2134029" cy="5143500"/>
          </a:xfrm>
          <a:custGeom>
            <a:avLst/>
            <a:gdLst>
              <a:gd name="connsiteX0" fmla="*/ 939908 w 2845372"/>
              <a:gd name="connsiteY0" fmla="*/ 0 h 6858000"/>
              <a:gd name="connsiteX1" fmla="*/ 1222349 w 2845372"/>
              <a:gd name="connsiteY1" fmla="*/ 0 h 6858000"/>
              <a:gd name="connsiteX2" fmla="*/ 1244473 w 2845372"/>
              <a:gd name="connsiteY2" fmla="*/ 14997 h 6858000"/>
              <a:gd name="connsiteX3" fmla="*/ 2845372 w 2845372"/>
              <a:gd name="connsiteY3" fmla="*/ 3621656 h 6858000"/>
              <a:gd name="connsiteX4" fmla="*/ 971022 w 2845372"/>
              <a:gd name="connsiteY4" fmla="*/ 6374814 h 6858000"/>
              <a:gd name="connsiteX5" fmla="*/ 454374 w 2845372"/>
              <a:gd name="connsiteY5" fmla="*/ 6780599 h 6858000"/>
              <a:gd name="connsiteX6" fmla="*/ 342618 w 2845372"/>
              <a:gd name="connsiteY6" fmla="*/ 6858000 h 6858000"/>
              <a:gd name="connsiteX7" fmla="*/ 129116 w 2845372"/>
              <a:gd name="connsiteY7" fmla="*/ 6858000 h 6858000"/>
              <a:gd name="connsiteX8" fmla="*/ 0 w 2845372"/>
              <a:gd name="connsiteY8" fmla="*/ 6858000 h 6858000"/>
              <a:gd name="connsiteX9" fmla="*/ 119401 w 2845372"/>
              <a:gd name="connsiteY9" fmla="*/ 6780599 h 6858000"/>
              <a:gd name="connsiteX10" fmla="*/ 671389 w 2845372"/>
              <a:gd name="connsiteY10" fmla="*/ 6374814 h 6858000"/>
              <a:gd name="connsiteX11" fmla="*/ 2673952 w 2845372"/>
              <a:gd name="connsiteY11" fmla="*/ 3621656 h 6858000"/>
              <a:gd name="connsiteX12" fmla="*/ 963545 w 2845372"/>
              <a:gd name="connsiteY12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845372" h="6858000">
                <a:moveTo>
                  <a:pt x="939908" y="0"/>
                </a:moveTo>
                <a:lnTo>
                  <a:pt x="1222349" y="0"/>
                </a:lnTo>
                <a:lnTo>
                  <a:pt x="1244473" y="14997"/>
                </a:lnTo>
                <a:cubicBezTo>
                  <a:pt x="2271636" y="754641"/>
                  <a:pt x="2845372" y="2093192"/>
                  <a:pt x="2845372" y="3621656"/>
                </a:cubicBezTo>
                <a:cubicBezTo>
                  <a:pt x="2845372" y="4969131"/>
                  <a:pt x="1916647" y="5602839"/>
                  <a:pt x="971022" y="6374814"/>
                </a:cubicBezTo>
                <a:cubicBezTo>
                  <a:pt x="798819" y="6515397"/>
                  <a:pt x="628192" y="6653108"/>
                  <a:pt x="454374" y="6780599"/>
                </a:cubicBezTo>
                <a:lnTo>
                  <a:pt x="342618" y="6858000"/>
                </a:lnTo>
                <a:lnTo>
                  <a:pt x="129116" y="6858000"/>
                </a:lnTo>
                <a:lnTo>
                  <a:pt x="0" y="6858000"/>
                </a:lnTo>
                <a:lnTo>
                  <a:pt x="119401" y="6780599"/>
                </a:lnTo>
                <a:cubicBezTo>
                  <a:pt x="305108" y="6653108"/>
                  <a:pt x="487407" y="6515397"/>
                  <a:pt x="671389" y="6374814"/>
                </a:cubicBezTo>
                <a:cubicBezTo>
                  <a:pt x="1681699" y="5602839"/>
                  <a:pt x="2673952" y="4969131"/>
                  <a:pt x="2673952" y="3621656"/>
                </a:cubicBezTo>
                <a:cubicBezTo>
                  <a:pt x="2673952" y="2093192"/>
                  <a:pt x="2060970" y="754641"/>
                  <a:pt x="963545" y="14997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" name="Picture 2" descr="cloudthat logo by J Muse on Dribbble">
            <a:extLst>
              <a:ext uri="{FF2B5EF4-FFF2-40B4-BE49-F238E27FC236}">
                <a16:creationId xmlns:a16="http://schemas.microsoft.com/office/drawing/2014/main" id="{27EA3599-28BE-0B5C-CA6D-48AAAB2B8D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2498" y="67477"/>
            <a:ext cx="1217883" cy="912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46977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8"/>
          <p:cNvSpPr txBox="1">
            <a:spLocks noGrp="1"/>
          </p:cNvSpPr>
          <p:nvPr>
            <p:ph type="title"/>
          </p:nvPr>
        </p:nvSpPr>
        <p:spPr>
          <a:xfrm>
            <a:off x="526172" y="138226"/>
            <a:ext cx="6390451" cy="455851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rmAutofit fontScale="90000"/>
          </a:bodyPr>
          <a:lstStyle/>
          <a:p>
            <a:r>
              <a:rPr lang="en"/>
              <a:t>Hadoop</a:t>
            </a:r>
            <a:endParaRPr/>
          </a:p>
        </p:txBody>
      </p:sp>
      <p:sp>
        <p:nvSpPr>
          <p:cNvPr id="125" name="Google Shape;125;p18"/>
          <p:cNvSpPr txBox="1">
            <a:spLocks noGrp="1"/>
          </p:cNvSpPr>
          <p:nvPr>
            <p:ph type="body" idx="1"/>
          </p:nvPr>
        </p:nvSpPr>
        <p:spPr>
          <a:xfrm>
            <a:off x="550165" y="919788"/>
            <a:ext cx="8043670" cy="3115336"/>
          </a:xfrm>
          <a:prstGeom prst="rect">
            <a:avLst/>
          </a:prstGeom>
          <a:ln>
            <a:solidFill>
              <a:schemeClr val="tx1">
                <a:lumMod val="20000"/>
                <a:lumOff val="80000"/>
              </a:schemeClr>
            </a:solidFill>
          </a:ln>
        </p:spPr>
        <p:txBody>
          <a:bodyPr spcFirstLastPara="1" wrap="square" lIns="68569" tIns="68569" rIns="68569" bIns="68569" anchor="t" anchorCtr="0">
            <a:normAutofit/>
          </a:bodyPr>
          <a:lstStyle/>
          <a:p>
            <a:pPr marL="214308" indent="-214308">
              <a:buFont typeface="Arial" panose="020B0604020202020204" pitchFamily="34" charset="0"/>
              <a:buChar char="•"/>
            </a:pPr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Apache Hadoop is one of the most popularly used tools in the Big Data industry.</a:t>
            </a:r>
          </a:p>
          <a:p>
            <a:pPr marL="214308" indent="-214308">
              <a:buFont typeface="Arial" panose="020B0604020202020204" pitchFamily="34" charset="0"/>
              <a:buChar char="•"/>
            </a:pPr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Hadoop is an open-source framework from Apache and runs on commodity hardware. It is used to store process and analyze Big Data.</a:t>
            </a:r>
          </a:p>
          <a:p>
            <a:pPr marL="0" indent="0">
              <a:spcAft>
                <a:spcPts val="900"/>
              </a:spcAft>
              <a:buNone/>
            </a:pPr>
            <a:endParaRPr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19DF2D-E106-6396-053E-4F2C6E64543D}"/>
              </a:ext>
            </a:extLst>
          </p:cNvPr>
          <p:cNvSpPr txBox="1"/>
          <p:nvPr/>
        </p:nvSpPr>
        <p:spPr>
          <a:xfrm>
            <a:off x="7640943" y="4804934"/>
            <a:ext cx="1492274" cy="338554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600">
                <a:solidFill>
                  <a:schemeClr val="accent1">
                    <a:lumMod val="50000"/>
                  </a:schemeClr>
                </a:solidFill>
                <a:latin typeface="Times New Roman"/>
                <a:cs typeface="Times New Roman"/>
              </a:rPr>
              <a:t>Naval </a:t>
            </a:r>
            <a:r>
              <a:rPr lang="en-US" sz="1600">
                <a:solidFill>
                  <a:schemeClr val="accent1">
                    <a:lumMod val="50000"/>
                  </a:schemeClr>
                </a:solidFill>
                <a:latin typeface="Times New Roman"/>
                <a:ea typeface="Roboto"/>
                <a:cs typeface="Roboto"/>
              </a:rPr>
              <a:t>Yemul</a:t>
            </a:r>
            <a:endParaRPr lang="en-IN" sz="1600">
              <a:solidFill>
                <a:schemeClr val="accent1">
                  <a:lumMod val="50000"/>
                </a:schemeClr>
              </a:solidFill>
              <a:latin typeface="Times New Roman"/>
              <a:ea typeface="Roboto"/>
              <a:cs typeface="Roboto"/>
            </a:endParaRPr>
          </a:p>
        </p:txBody>
      </p:sp>
      <p:pic>
        <p:nvPicPr>
          <p:cNvPr id="2" name="Picture 2" descr="cloudthat logo by J Muse on Dribbble">
            <a:extLst>
              <a:ext uri="{FF2B5EF4-FFF2-40B4-BE49-F238E27FC236}">
                <a16:creationId xmlns:a16="http://schemas.microsoft.com/office/drawing/2014/main" id="{38B7752E-ED2F-FF2F-1C73-C647866D71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2498" y="67477"/>
            <a:ext cx="1217883" cy="912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9"/>
          <p:cNvSpPr txBox="1">
            <a:spLocks noGrp="1"/>
          </p:cNvSpPr>
          <p:nvPr>
            <p:ph type="title"/>
          </p:nvPr>
        </p:nvSpPr>
        <p:spPr>
          <a:xfrm>
            <a:off x="531628" y="116961"/>
            <a:ext cx="6390451" cy="455851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rmAutofit fontScale="90000"/>
          </a:bodyPr>
          <a:lstStyle/>
          <a:p>
            <a:r>
              <a:rPr lang="en"/>
              <a:t>Apache Spark</a:t>
            </a:r>
            <a:endParaRPr/>
          </a:p>
        </p:txBody>
      </p:sp>
      <p:sp>
        <p:nvSpPr>
          <p:cNvPr id="131" name="Google Shape;131;p19"/>
          <p:cNvSpPr txBox="1">
            <a:spLocks noGrp="1"/>
          </p:cNvSpPr>
          <p:nvPr>
            <p:ph type="body" idx="1"/>
          </p:nvPr>
        </p:nvSpPr>
        <p:spPr>
          <a:xfrm>
            <a:off x="531628" y="680483"/>
            <a:ext cx="7381052" cy="4120067"/>
          </a:xfrm>
          <a:prstGeom prst="rect">
            <a:avLst/>
          </a:prstGeom>
          <a:ln>
            <a:solidFill>
              <a:schemeClr val="tx1">
                <a:lumMod val="20000"/>
                <a:lumOff val="80000"/>
              </a:schemeClr>
            </a:solidFill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marL="214308" indent="-214308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Spark can be considered as the successor of Hadoop as it overcomes the drawbacks of it. Spark, unlike Hadoop, supports both real-time as well as batch processing. It is a general-purpose clustering system.</a:t>
            </a:r>
          </a:p>
          <a:p>
            <a:pPr marL="214308" indent="-214308" algn="just">
              <a:buFont typeface="Arial" panose="020B0604020202020204" pitchFamily="34" charset="0"/>
              <a:buChar char="•"/>
            </a:pP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14308" indent="-214308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It also supports in-memory calculations, which makes it 100 times faster than Hadoop. This is made possible by reducing the number of read/write operations into the disk.</a:t>
            </a:r>
          </a:p>
          <a:p>
            <a:pPr marL="214308" indent="-214308" algn="just">
              <a:buFont typeface="Arial" panose="020B0604020202020204" pitchFamily="34" charset="0"/>
              <a:buChar char="•"/>
            </a:pP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14308" indent="-214308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It offers high-level APIs in Java, Python, Scala and R. </a:t>
            </a:r>
          </a:p>
          <a:p>
            <a:pPr marL="214308" indent="-214308" algn="just">
              <a:buFont typeface="Arial" panose="020B0604020202020204" pitchFamily="34" charset="0"/>
              <a:buChar char="•"/>
            </a:pP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14308" indent="-214308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Spark also offers a substantial set of high-level tools including</a:t>
            </a:r>
          </a:p>
          <a:p>
            <a:pPr marL="0" indent="0" algn="just">
              <a:buNone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	Spark SQL,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MLlib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GraphX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, and Spark Streaming. </a:t>
            </a:r>
            <a:endParaRPr lang="en-IN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algn="just">
              <a:spcAft>
                <a:spcPts val="900"/>
              </a:spcAft>
              <a:buNone/>
            </a:pPr>
            <a:endParaRPr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8839BA-27E8-1C2B-B5A2-BBFF3327D113}"/>
              </a:ext>
            </a:extLst>
          </p:cNvPr>
          <p:cNvSpPr txBox="1"/>
          <p:nvPr/>
        </p:nvSpPr>
        <p:spPr>
          <a:xfrm>
            <a:off x="7640943" y="4804934"/>
            <a:ext cx="1492274" cy="338554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600">
                <a:solidFill>
                  <a:schemeClr val="accent1">
                    <a:lumMod val="50000"/>
                  </a:schemeClr>
                </a:solidFill>
                <a:latin typeface="Times New Roman"/>
                <a:cs typeface="Times New Roman"/>
              </a:rPr>
              <a:t>Naval </a:t>
            </a:r>
            <a:r>
              <a:rPr lang="en-US" sz="1600">
                <a:solidFill>
                  <a:schemeClr val="accent1">
                    <a:lumMod val="50000"/>
                  </a:schemeClr>
                </a:solidFill>
                <a:latin typeface="Times New Roman"/>
                <a:ea typeface="Roboto"/>
                <a:cs typeface="Roboto"/>
              </a:rPr>
              <a:t>Yemul</a:t>
            </a:r>
            <a:endParaRPr lang="en-IN" sz="1600">
              <a:solidFill>
                <a:schemeClr val="accent1">
                  <a:lumMod val="50000"/>
                </a:schemeClr>
              </a:solidFill>
              <a:latin typeface="Times New Roman"/>
              <a:ea typeface="Roboto"/>
              <a:cs typeface="Roboto"/>
            </a:endParaRPr>
          </a:p>
        </p:txBody>
      </p:sp>
      <p:pic>
        <p:nvPicPr>
          <p:cNvPr id="2" name="Picture 2" descr="cloudthat logo by J Muse on Dribbble">
            <a:extLst>
              <a:ext uri="{FF2B5EF4-FFF2-40B4-BE49-F238E27FC236}">
                <a16:creationId xmlns:a16="http://schemas.microsoft.com/office/drawing/2014/main" id="{2EAD43F5-6C1D-7246-9247-012C6F5755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2498" y="67477"/>
            <a:ext cx="1217883" cy="912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2"/>
          <p:cNvSpPr txBox="1">
            <a:spLocks noGrp="1"/>
          </p:cNvSpPr>
          <p:nvPr>
            <p:ph type="title"/>
          </p:nvPr>
        </p:nvSpPr>
        <p:spPr>
          <a:xfrm>
            <a:off x="733647" y="268734"/>
            <a:ext cx="6390451" cy="455851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rmAutofit fontScale="90000"/>
          </a:bodyPr>
          <a:lstStyle/>
          <a:p>
            <a:r>
              <a:rPr lang="en"/>
              <a:t>Apache Spark</a:t>
            </a:r>
            <a:endParaRPr/>
          </a:p>
        </p:txBody>
      </p:sp>
      <p:sp>
        <p:nvSpPr>
          <p:cNvPr id="149" name="Google Shape;149;p22"/>
          <p:cNvSpPr txBox="1">
            <a:spLocks noGrp="1"/>
          </p:cNvSpPr>
          <p:nvPr>
            <p:ph type="body" idx="1"/>
          </p:nvPr>
        </p:nvSpPr>
        <p:spPr>
          <a:xfrm>
            <a:off x="733647" y="818706"/>
            <a:ext cx="7634176" cy="3317359"/>
          </a:xfrm>
          <a:prstGeom prst="rect">
            <a:avLst/>
          </a:prstGeom>
          <a:ln>
            <a:solidFill>
              <a:schemeClr val="tx1">
                <a:lumMod val="20000"/>
                <a:lumOff val="80000"/>
              </a:schemeClr>
            </a:solidFill>
          </a:ln>
        </p:spPr>
        <p:txBody>
          <a:bodyPr spcFirstLastPara="1" wrap="square" lIns="68569" tIns="68569" rIns="68569" bIns="68569" anchor="t" anchorCtr="0">
            <a:normAutofit/>
          </a:bodyPr>
          <a:lstStyle/>
          <a:p>
            <a:pPr marL="85723" indent="0" algn="just">
              <a:lnSpc>
                <a:spcPct val="107000"/>
              </a:lnSpc>
              <a:buNone/>
            </a:pPr>
            <a:r>
              <a:rPr lang="en-US" sz="160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Unifies</a:t>
            </a:r>
          </a:p>
          <a:p>
            <a:pPr marL="257168" algn="just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160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Batch processing</a:t>
            </a:r>
          </a:p>
          <a:p>
            <a:pPr marL="257168" algn="just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160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Real Time processing</a:t>
            </a:r>
          </a:p>
          <a:p>
            <a:pPr marL="257168" algn="just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160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Stream Analytics </a:t>
            </a:r>
          </a:p>
          <a:p>
            <a:pPr marL="257168" algn="just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160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Machine Learning</a:t>
            </a:r>
          </a:p>
          <a:p>
            <a:pPr marL="257168" algn="just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160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Interactive SQL</a:t>
            </a:r>
          </a:p>
          <a:p>
            <a:pPr marL="0" indent="0">
              <a:spcAft>
                <a:spcPts val="900"/>
              </a:spcAft>
              <a:buNone/>
            </a:pPr>
            <a:endParaRPr/>
          </a:p>
        </p:txBody>
      </p:sp>
      <p:pic>
        <p:nvPicPr>
          <p:cNvPr id="4" name="Picture 2" descr="What is a Data Processing Pipeline, and Why Do You Need it? - Jelvix">
            <a:extLst>
              <a:ext uri="{FF2B5EF4-FFF2-40B4-BE49-F238E27FC236}">
                <a16:creationId xmlns:a16="http://schemas.microsoft.com/office/drawing/2014/main" id="{6D095006-1930-B347-0749-FC4BC781E4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3280" y="813125"/>
            <a:ext cx="3828364" cy="2250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07669ED-B3C1-377C-F96F-85DC8B821B28}"/>
              </a:ext>
            </a:extLst>
          </p:cNvPr>
          <p:cNvSpPr txBox="1"/>
          <p:nvPr/>
        </p:nvSpPr>
        <p:spPr>
          <a:xfrm>
            <a:off x="4434219" y="3644898"/>
            <a:ext cx="35991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/>
              <a:t>Figure: Batch processing vs Real Time processing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B45A2B-5CF1-FC39-D112-F949A438FDA6}"/>
              </a:ext>
            </a:extLst>
          </p:cNvPr>
          <p:cNvSpPr txBox="1"/>
          <p:nvPr/>
        </p:nvSpPr>
        <p:spPr>
          <a:xfrm>
            <a:off x="7640943" y="4804934"/>
            <a:ext cx="1492274" cy="338554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600">
                <a:solidFill>
                  <a:schemeClr val="accent1">
                    <a:lumMod val="50000"/>
                  </a:schemeClr>
                </a:solidFill>
                <a:latin typeface="Times New Roman"/>
                <a:cs typeface="Times New Roman"/>
              </a:rPr>
              <a:t>Naval </a:t>
            </a:r>
            <a:r>
              <a:rPr lang="en-US" sz="1600">
                <a:solidFill>
                  <a:schemeClr val="accent1">
                    <a:lumMod val="50000"/>
                  </a:schemeClr>
                </a:solidFill>
                <a:latin typeface="Times New Roman"/>
                <a:ea typeface="Roboto"/>
                <a:cs typeface="Roboto"/>
              </a:rPr>
              <a:t>Yemul</a:t>
            </a:r>
            <a:endParaRPr lang="en-IN" sz="1600">
              <a:solidFill>
                <a:schemeClr val="accent1">
                  <a:lumMod val="50000"/>
                </a:schemeClr>
              </a:solidFill>
              <a:latin typeface="Times New Roman"/>
              <a:ea typeface="Roboto"/>
              <a:cs typeface="Roboto"/>
            </a:endParaRPr>
          </a:p>
        </p:txBody>
      </p:sp>
      <p:pic>
        <p:nvPicPr>
          <p:cNvPr id="2" name="Picture 2" descr="cloudthat logo by J Muse on Dribbble">
            <a:extLst>
              <a:ext uri="{FF2B5EF4-FFF2-40B4-BE49-F238E27FC236}">
                <a16:creationId xmlns:a16="http://schemas.microsoft.com/office/drawing/2014/main" id="{ECCC3741-2633-CEF4-977E-56E1122A0E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2498" y="67477"/>
            <a:ext cx="1217883" cy="912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02874B-0AC3-E14B-9B68-9E95945DC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02BD72-0619-F148-8303-B982198713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457706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924DE52-0701-8868-A830-A62CA02150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323661"/>
            <a:ext cx="6391275" cy="456011"/>
          </a:xfrm>
        </p:spPr>
        <p:txBody>
          <a:bodyPr>
            <a:normAutofit fontScale="90000"/>
          </a:bodyPr>
          <a:lstStyle/>
          <a:p>
            <a:r>
              <a:rPr lang="en-IN"/>
              <a:t>Hadoop vs Spark</a:t>
            </a:r>
          </a:p>
        </p:txBody>
      </p:sp>
      <p:graphicFrame>
        <p:nvGraphicFramePr>
          <p:cNvPr id="5" name="Table 6">
            <a:extLst>
              <a:ext uri="{FF2B5EF4-FFF2-40B4-BE49-F238E27FC236}">
                <a16:creationId xmlns:a16="http://schemas.microsoft.com/office/drawing/2014/main" id="{02694CDE-7D56-2B50-26F2-2984DC0E50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5136603"/>
              </p:ext>
            </p:extLst>
          </p:nvPr>
        </p:nvGraphicFramePr>
        <p:xfrm>
          <a:off x="1325301" y="888101"/>
          <a:ext cx="6493397" cy="36899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067643">
                  <a:extLst>
                    <a:ext uri="{9D8B030D-6E8A-4147-A177-3AD203B41FA5}">
                      <a16:colId xmlns:a16="http://schemas.microsoft.com/office/drawing/2014/main" val="989406247"/>
                    </a:ext>
                  </a:extLst>
                </a:gridCol>
                <a:gridCol w="3425754">
                  <a:extLst>
                    <a:ext uri="{9D8B030D-6E8A-4147-A177-3AD203B41FA5}">
                      <a16:colId xmlns:a16="http://schemas.microsoft.com/office/drawing/2014/main" val="4005560106"/>
                    </a:ext>
                  </a:extLst>
                </a:gridCol>
              </a:tblGrid>
              <a:tr h="672392"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tx1"/>
                          </a:solidFill>
                        </a:rPr>
                        <a:t>Hadoop</a:t>
                      </a:r>
                      <a:endParaRPr lang="en-IN" sz="200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1" marB="34291">
                    <a:gradFill>
                      <a:gsLst>
                        <a:gs pos="11000">
                          <a:schemeClr val="accent1">
                            <a:lumMod val="60000"/>
                            <a:lumOff val="40000"/>
                          </a:schemeClr>
                        </a:gs>
                        <a:gs pos="1000">
                          <a:schemeClr val="accent1">
                            <a:lumMod val="40000"/>
                            <a:lumOff val="60000"/>
                          </a:schemeClr>
                        </a:gs>
                        <a:gs pos="100000">
                          <a:schemeClr val="accent1">
                            <a:lumMod val="60000"/>
                            <a:lumOff val="40000"/>
                          </a:schemeClr>
                        </a:gs>
                        <a:gs pos="100000">
                          <a:srgbClr val="00B0F0"/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tx1"/>
                          </a:solidFill>
                        </a:rPr>
                        <a:t>Spark</a:t>
                      </a:r>
                      <a:endParaRPr lang="en-IN" sz="200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1" marB="34291">
                    <a:gradFill>
                      <a:gsLst>
                        <a:gs pos="11000">
                          <a:schemeClr val="accent1">
                            <a:lumMod val="60000"/>
                            <a:lumOff val="40000"/>
                          </a:schemeClr>
                        </a:gs>
                        <a:gs pos="1000">
                          <a:schemeClr val="accent1">
                            <a:lumMod val="40000"/>
                            <a:lumOff val="60000"/>
                          </a:schemeClr>
                        </a:gs>
                        <a:gs pos="100000">
                          <a:schemeClr val="accent1">
                            <a:lumMod val="60000"/>
                            <a:lumOff val="40000"/>
                          </a:schemeClr>
                        </a:gs>
                        <a:gs pos="100000">
                          <a:srgbClr val="00B0F0"/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408382435"/>
                  </a:ext>
                </a:extLst>
              </a:tr>
              <a:tr h="672392">
                <a:tc>
                  <a:txBody>
                    <a:bodyPr/>
                    <a:lstStyle/>
                    <a:p>
                      <a:r>
                        <a:rPr lang="en-US" sz="2000"/>
                        <a:t>Yahoo Project in 2006</a:t>
                      </a:r>
                      <a:endParaRPr lang="en-IN" sz="2000"/>
                    </a:p>
                  </a:txBody>
                  <a:tcPr marL="68580" marR="68580" marT="34291" marB="34291">
                    <a:gradFill>
                      <a:gsLst>
                        <a:gs pos="11000">
                          <a:schemeClr val="accent1">
                            <a:lumMod val="60000"/>
                            <a:lumOff val="40000"/>
                          </a:schemeClr>
                        </a:gs>
                        <a:gs pos="1000">
                          <a:schemeClr val="accent1">
                            <a:lumMod val="40000"/>
                            <a:lumOff val="60000"/>
                          </a:schemeClr>
                        </a:gs>
                        <a:gs pos="100000">
                          <a:schemeClr val="accent1">
                            <a:lumMod val="60000"/>
                            <a:lumOff val="40000"/>
                          </a:schemeClr>
                        </a:gs>
                        <a:gs pos="100000">
                          <a:srgbClr val="00B0F0"/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/>
                        <a:t>AMP Lab at UC Berkeley in 2012</a:t>
                      </a:r>
                      <a:endParaRPr lang="en-IN" sz="2000"/>
                    </a:p>
                  </a:txBody>
                  <a:tcPr marL="68580" marR="68580" marT="34291" marB="34291">
                    <a:gradFill>
                      <a:gsLst>
                        <a:gs pos="11000">
                          <a:schemeClr val="accent1">
                            <a:lumMod val="60000"/>
                            <a:lumOff val="40000"/>
                          </a:schemeClr>
                        </a:gs>
                        <a:gs pos="1000">
                          <a:schemeClr val="accent1">
                            <a:lumMod val="40000"/>
                            <a:lumOff val="60000"/>
                          </a:schemeClr>
                        </a:gs>
                        <a:gs pos="100000">
                          <a:schemeClr val="accent1">
                            <a:lumMod val="60000"/>
                            <a:lumOff val="40000"/>
                          </a:schemeClr>
                        </a:gs>
                        <a:gs pos="100000">
                          <a:srgbClr val="00B0F0"/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268008730"/>
                  </a:ext>
                </a:extLst>
              </a:tr>
              <a:tr h="672392">
                <a:tc>
                  <a:txBody>
                    <a:bodyPr/>
                    <a:lstStyle/>
                    <a:p>
                      <a:r>
                        <a:rPr lang="en-US" sz="2000"/>
                        <a:t>Faster than traditional system</a:t>
                      </a:r>
                      <a:endParaRPr lang="en-IN" sz="2000"/>
                    </a:p>
                  </a:txBody>
                  <a:tcPr marL="68580" marR="68580" marT="34291" marB="34291">
                    <a:gradFill>
                      <a:gsLst>
                        <a:gs pos="11000">
                          <a:schemeClr val="accent1">
                            <a:lumMod val="60000"/>
                            <a:lumOff val="40000"/>
                          </a:schemeClr>
                        </a:gs>
                        <a:gs pos="1000">
                          <a:schemeClr val="accent1">
                            <a:lumMod val="40000"/>
                            <a:lumOff val="60000"/>
                          </a:schemeClr>
                        </a:gs>
                        <a:gs pos="100000">
                          <a:schemeClr val="accent1">
                            <a:lumMod val="60000"/>
                            <a:lumOff val="40000"/>
                          </a:schemeClr>
                        </a:gs>
                        <a:gs pos="100000">
                          <a:srgbClr val="00B0F0"/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/>
                        <a:t>100 times faster than Hadoop</a:t>
                      </a:r>
                      <a:endParaRPr lang="en-IN" sz="2000"/>
                    </a:p>
                  </a:txBody>
                  <a:tcPr marL="68580" marR="68580" marT="34291" marB="34291">
                    <a:gradFill>
                      <a:gsLst>
                        <a:gs pos="11000">
                          <a:schemeClr val="accent1">
                            <a:lumMod val="60000"/>
                            <a:lumOff val="40000"/>
                          </a:schemeClr>
                        </a:gs>
                        <a:gs pos="1000">
                          <a:schemeClr val="accent1">
                            <a:lumMod val="40000"/>
                            <a:lumOff val="60000"/>
                          </a:schemeClr>
                        </a:gs>
                        <a:gs pos="100000">
                          <a:schemeClr val="accent1">
                            <a:lumMod val="60000"/>
                            <a:lumOff val="40000"/>
                          </a:schemeClr>
                        </a:gs>
                        <a:gs pos="100000">
                          <a:srgbClr val="00B0F0"/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414717124"/>
                  </a:ext>
                </a:extLst>
              </a:tr>
              <a:tr h="672392">
                <a:tc>
                  <a:txBody>
                    <a:bodyPr/>
                    <a:lstStyle/>
                    <a:p>
                      <a:r>
                        <a:rPr lang="en-US" sz="2000"/>
                        <a:t>Lengthy and complex framework</a:t>
                      </a:r>
                      <a:endParaRPr lang="en-IN" sz="2000"/>
                    </a:p>
                  </a:txBody>
                  <a:tcPr marL="68580" marR="68580" marT="34291" marB="34291">
                    <a:gradFill>
                      <a:gsLst>
                        <a:gs pos="11000">
                          <a:schemeClr val="accent1">
                            <a:lumMod val="60000"/>
                            <a:lumOff val="40000"/>
                          </a:schemeClr>
                        </a:gs>
                        <a:gs pos="1000">
                          <a:schemeClr val="accent1">
                            <a:lumMod val="40000"/>
                            <a:lumOff val="60000"/>
                          </a:schemeClr>
                        </a:gs>
                        <a:gs pos="100000">
                          <a:schemeClr val="accent1">
                            <a:lumMod val="60000"/>
                            <a:lumOff val="40000"/>
                          </a:schemeClr>
                        </a:gs>
                        <a:gs pos="100000">
                          <a:srgbClr val="00B0F0"/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/>
                        <a:t>Simple and user friendly system</a:t>
                      </a:r>
                      <a:endParaRPr lang="en-IN" sz="2000"/>
                    </a:p>
                  </a:txBody>
                  <a:tcPr marL="68580" marR="68580" marT="34291" marB="34291">
                    <a:gradFill>
                      <a:gsLst>
                        <a:gs pos="11000">
                          <a:schemeClr val="accent1">
                            <a:lumMod val="60000"/>
                            <a:lumOff val="40000"/>
                          </a:schemeClr>
                        </a:gs>
                        <a:gs pos="1000">
                          <a:schemeClr val="accent1">
                            <a:lumMod val="40000"/>
                            <a:lumOff val="60000"/>
                          </a:schemeClr>
                        </a:gs>
                        <a:gs pos="100000">
                          <a:schemeClr val="accent1">
                            <a:lumMod val="60000"/>
                            <a:lumOff val="40000"/>
                          </a:schemeClr>
                        </a:gs>
                        <a:gs pos="100000">
                          <a:srgbClr val="00B0F0"/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075128609"/>
                  </a:ext>
                </a:extLst>
              </a:tr>
              <a:tr h="672392">
                <a:tc>
                  <a:txBody>
                    <a:bodyPr/>
                    <a:lstStyle/>
                    <a:p>
                      <a:r>
                        <a:rPr lang="en-US" sz="2000"/>
                        <a:t>Hadoop is designed to handle batch processing efficiently </a:t>
                      </a:r>
                      <a:endParaRPr lang="en-IN" sz="2000"/>
                    </a:p>
                  </a:txBody>
                  <a:tcPr marL="68580" marR="68580" marT="34291" marB="34291">
                    <a:gradFill>
                      <a:gsLst>
                        <a:gs pos="11000">
                          <a:schemeClr val="accent1">
                            <a:lumMod val="60000"/>
                            <a:lumOff val="40000"/>
                          </a:schemeClr>
                        </a:gs>
                        <a:gs pos="1000">
                          <a:schemeClr val="accent1">
                            <a:lumMod val="40000"/>
                            <a:lumOff val="60000"/>
                          </a:schemeClr>
                        </a:gs>
                        <a:gs pos="100000">
                          <a:schemeClr val="accent1">
                            <a:lumMod val="60000"/>
                            <a:lumOff val="40000"/>
                          </a:schemeClr>
                        </a:gs>
                        <a:gs pos="100000">
                          <a:srgbClr val="00B0F0"/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/>
                        <a:t>Spark is designed to handle both batch and real-time data efficiently </a:t>
                      </a:r>
                      <a:endParaRPr lang="en-IN" sz="2000"/>
                    </a:p>
                  </a:txBody>
                  <a:tcPr marL="68580" marR="68580" marT="34291" marB="34291">
                    <a:gradFill>
                      <a:gsLst>
                        <a:gs pos="11000">
                          <a:schemeClr val="accent1">
                            <a:lumMod val="60000"/>
                            <a:lumOff val="40000"/>
                          </a:schemeClr>
                        </a:gs>
                        <a:gs pos="1000">
                          <a:schemeClr val="accent1">
                            <a:lumMod val="40000"/>
                            <a:lumOff val="60000"/>
                          </a:schemeClr>
                        </a:gs>
                        <a:gs pos="100000">
                          <a:schemeClr val="accent1">
                            <a:lumMod val="60000"/>
                            <a:lumOff val="40000"/>
                          </a:schemeClr>
                        </a:gs>
                        <a:gs pos="100000">
                          <a:srgbClr val="00B0F0"/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820773140"/>
                  </a:ext>
                </a:extLst>
              </a:tr>
            </a:tbl>
          </a:graphicData>
        </a:graphic>
      </p:graphicFrame>
      <p:pic>
        <p:nvPicPr>
          <p:cNvPr id="6" name="Picture 2">
            <a:extLst>
              <a:ext uri="{FF2B5EF4-FFF2-40B4-BE49-F238E27FC236}">
                <a16:creationId xmlns:a16="http://schemas.microsoft.com/office/drawing/2014/main" id="{93C4BAAE-B332-9A57-60A3-AC81CA991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0384" y="971952"/>
            <a:ext cx="1518785" cy="392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Apache Spark - Wikipedia">
            <a:extLst>
              <a:ext uri="{FF2B5EF4-FFF2-40B4-BE49-F238E27FC236}">
                <a16:creationId xmlns:a16="http://schemas.microsoft.com/office/drawing/2014/main" id="{2EA47757-5D8A-0B0F-48E3-497854B431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1658" y="935066"/>
            <a:ext cx="1122633" cy="582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E901788-E7A2-301B-2310-0CF9D1F4D3C7}"/>
              </a:ext>
            </a:extLst>
          </p:cNvPr>
          <p:cNvSpPr txBox="1"/>
          <p:nvPr/>
        </p:nvSpPr>
        <p:spPr>
          <a:xfrm>
            <a:off x="3574191" y="4720621"/>
            <a:ext cx="23222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/>
              <a:t>Table: Hadoop vs Spark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D14C118-06D4-67C1-1436-5D92DB4B64BD}"/>
              </a:ext>
            </a:extLst>
          </p:cNvPr>
          <p:cNvSpPr txBox="1"/>
          <p:nvPr/>
        </p:nvSpPr>
        <p:spPr>
          <a:xfrm>
            <a:off x="7640943" y="4804934"/>
            <a:ext cx="1492274" cy="338554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600">
                <a:solidFill>
                  <a:schemeClr val="accent1">
                    <a:lumMod val="50000"/>
                  </a:schemeClr>
                </a:solidFill>
                <a:latin typeface="Times New Roman"/>
                <a:cs typeface="Times New Roman"/>
              </a:rPr>
              <a:t>Naval </a:t>
            </a:r>
            <a:r>
              <a:rPr lang="en-US" sz="1600">
                <a:solidFill>
                  <a:schemeClr val="accent1">
                    <a:lumMod val="50000"/>
                  </a:schemeClr>
                </a:solidFill>
                <a:latin typeface="Times New Roman"/>
                <a:ea typeface="Roboto"/>
                <a:cs typeface="Roboto"/>
              </a:rPr>
              <a:t>Yemul</a:t>
            </a:r>
            <a:endParaRPr lang="en-IN" sz="1600">
              <a:solidFill>
                <a:schemeClr val="accent1">
                  <a:lumMod val="50000"/>
                </a:schemeClr>
              </a:solidFill>
              <a:latin typeface="Times New Roman"/>
              <a:ea typeface="Roboto"/>
              <a:cs typeface="Roboto"/>
            </a:endParaRPr>
          </a:p>
        </p:txBody>
      </p:sp>
      <p:pic>
        <p:nvPicPr>
          <p:cNvPr id="2" name="Picture 2" descr="cloudthat logo by J Muse on Dribbble">
            <a:extLst>
              <a:ext uri="{FF2B5EF4-FFF2-40B4-BE49-F238E27FC236}">
                <a16:creationId xmlns:a16="http://schemas.microsoft.com/office/drawing/2014/main" id="{BD41C952-036F-65AF-40C4-EAF98F966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2498" y="67477"/>
            <a:ext cx="1217883" cy="912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18054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6">
            <a:extLst>
              <a:ext uri="{FF2B5EF4-FFF2-40B4-BE49-F238E27FC236}">
                <a16:creationId xmlns:a16="http://schemas.microsoft.com/office/drawing/2014/main" id="{1F2EEBAE-0684-2E2E-735D-25ADD39630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5588833"/>
              </p:ext>
            </p:extLst>
          </p:nvPr>
        </p:nvGraphicFramePr>
        <p:xfrm>
          <a:off x="1268970" y="589970"/>
          <a:ext cx="6606059" cy="3963559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139513">
                  <a:extLst>
                    <a:ext uri="{9D8B030D-6E8A-4147-A177-3AD203B41FA5}">
                      <a16:colId xmlns:a16="http://schemas.microsoft.com/office/drawing/2014/main" val="989406247"/>
                    </a:ext>
                  </a:extLst>
                </a:gridCol>
                <a:gridCol w="3466546">
                  <a:extLst>
                    <a:ext uri="{9D8B030D-6E8A-4147-A177-3AD203B41FA5}">
                      <a16:colId xmlns:a16="http://schemas.microsoft.com/office/drawing/2014/main" val="4005560106"/>
                    </a:ext>
                  </a:extLst>
                </a:gridCol>
              </a:tblGrid>
              <a:tr h="744230">
                <a:tc>
                  <a:txBody>
                    <a:bodyPr/>
                    <a:lstStyle/>
                    <a:p>
                      <a:r>
                        <a:rPr lang="en-US" sz="2400">
                          <a:solidFill>
                            <a:schemeClr val="tx1"/>
                          </a:solidFill>
                        </a:rPr>
                        <a:t>Hadoop</a:t>
                      </a:r>
                      <a:endParaRPr lang="en-IN" sz="240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1" marB="34291">
                    <a:gradFill>
                      <a:gsLst>
                        <a:gs pos="0">
                          <a:schemeClr val="accent1">
                            <a:lumMod val="60000"/>
                            <a:lumOff val="40000"/>
                          </a:schemeClr>
                        </a:gs>
                        <a:gs pos="39000">
                          <a:schemeClr val="accent1">
                            <a:lumMod val="40000"/>
                            <a:lumOff val="60000"/>
                          </a:schemeClr>
                        </a:gs>
                        <a:gs pos="56000">
                          <a:schemeClr val="accent1">
                            <a:lumMod val="60000"/>
                            <a:lumOff val="40000"/>
                          </a:schemeClr>
                        </a:gs>
                        <a:gs pos="100000">
                          <a:srgbClr val="65D7FF"/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>
                          <a:solidFill>
                            <a:schemeClr val="tx1"/>
                          </a:solidFill>
                        </a:rPr>
                        <a:t>Spark</a:t>
                      </a:r>
                      <a:endParaRPr lang="en-IN" sz="240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1" marB="34291">
                    <a:gradFill>
                      <a:gsLst>
                        <a:gs pos="0">
                          <a:schemeClr val="accent1">
                            <a:lumMod val="60000"/>
                            <a:lumOff val="40000"/>
                          </a:schemeClr>
                        </a:gs>
                        <a:gs pos="39000">
                          <a:schemeClr val="accent1">
                            <a:lumMod val="40000"/>
                            <a:lumOff val="60000"/>
                          </a:schemeClr>
                        </a:gs>
                        <a:gs pos="56000">
                          <a:schemeClr val="accent1">
                            <a:lumMod val="60000"/>
                            <a:lumOff val="40000"/>
                          </a:schemeClr>
                        </a:gs>
                        <a:gs pos="100000">
                          <a:srgbClr val="65D7FF"/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408382435"/>
                  </a:ext>
                </a:extLst>
              </a:tr>
              <a:tr h="1346884">
                <a:tc>
                  <a:txBody>
                    <a:bodyPr/>
                    <a:lstStyle/>
                    <a:p>
                      <a:r>
                        <a:rPr lang="en-US" sz="1600"/>
                        <a:t>Hadoop is an open source framework which uses a MapReduce algorithm</a:t>
                      </a:r>
                      <a:endParaRPr lang="en-IN" sz="1600"/>
                    </a:p>
                  </a:txBody>
                  <a:tcPr marL="68580" marR="68580" marT="34291" marB="34291">
                    <a:gradFill>
                      <a:gsLst>
                        <a:gs pos="0">
                          <a:schemeClr val="accent1">
                            <a:lumMod val="60000"/>
                            <a:lumOff val="40000"/>
                          </a:schemeClr>
                        </a:gs>
                        <a:gs pos="39000">
                          <a:schemeClr val="accent1">
                            <a:lumMod val="40000"/>
                            <a:lumOff val="60000"/>
                          </a:schemeClr>
                        </a:gs>
                        <a:gs pos="56000">
                          <a:schemeClr val="accent1">
                            <a:lumMod val="60000"/>
                            <a:lumOff val="40000"/>
                          </a:schemeClr>
                        </a:gs>
                        <a:gs pos="100000">
                          <a:srgbClr val="65D7FF"/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Spark is lighting fast cluster computing technology, which extends the MapReduce model to efficiently use with more types of computations  </a:t>
                      </a:r>
                      <a:endParaRPr lang="en-IN" sz="1600"/>
                    </a:p>
                  </a:txBody>
                  <a:tcPr marL="68580" marR="68580" marT="34291" marB="34291">
                    <a:gradFill>
                      <a:gsLst>
                        <a:gs pos="0">
                          <a:schemeClr val="accent1">
                            <a:lumMod val="60000"/>
                            <a:lumOff val="40000"/>
                          </a:schemeClr>
                        </a:gs>
                        <a:gs pos="39000">
                          <a:schemeClr val="accent1">
                            <a:lumMod val="40000"/>
                            <a:lumOff val="60000"/>
                          </a:schemeClr>
                        </a:gs>
                        <a:gs pos="56000">
                          <a:schemeClr val="accent1">
                            <a:lumMod val="60000"/>
                            <a:lumOff val="40000"/>
                          </a:schemeClr>
                        </a:gs>
                        <a:gs pos="100000">
                          <a:srgbClr val="65D7FF"/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836379491"/>
                  </a:ext>
                </a:extLst>
              </a:tr>
              <a:tr h="1128215">
                <a:tc>
                  <a:txBody>
                    <a:bodyPr/>
                    <a:lstStyle/>
                    <a:p>
                      <a:r>
                        <a:rPr lang="en-US" sz="1600"/>
                        <a:t>Hadoop MapReduce model reads and writes from a disk, thus slow down the processing speed</a:t>
                      </a:r>
                      <a:endParaRPr lang="en-IN" sz="1600"/>
                    </a:p>
                  </a:txBody>
                  <a:tcPr marL="68580" marR="68580" marT="34291" marB="34291">
                    <a:gradFill>
                      <a:gsLst>
                        <a:gs pos="0">
                          <a:schemeClr val="accent1">
                            <a:lumMod val="60000"/>
                            <a:lumOff val="40000"/>
                          </a:schemeClr>
                        </a:gs>
                        <a:gs pos="39000">
                          <a:schemeClr val="accent1">
                            <a:lumMod val="40000"/>
                            <a:lumOff val="60000"/>
                          </a:schemeClr>
                        </a:gs>
                        <a:gs pos="56000">
                          <a:schemeClr val="accent1">
                            <a:lumMod val="60000"/>
                            <a:lumOff val="40000"/>
                          </a:schemeClr>
                        </a:gs>
                        <a:gs pos="100000">
                          <a:srgbClr val="65D7FF"/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Spark reduces the number of read/write cycles to disk and store intermediate data-in memory, hence faster processing speed</a:t>
                      </a:r>
                      <a:endParaRPr lang="en-IN" sz="1600"/>
                    </a:p>
                  </a:txBody>
                  <a:tcPr marL="68580" marR="68580" marT="34291" marB="34291">
                    <a:gradFill>
                      <a:gsLst>
                        <a:gs pos="0">
                          <a:schemeClr val="accent1">
                            <a:lumMod val="60000"/>
                            <a:lumOff val="40000"/>
                          </a:schemeClr>
                        </a:gs>
                        <a:gs pos="39000">
                          <a:schemeClr val="accent1">
                            <a:lumMod val="40000"/>
                            <a:lumOff val="60000"/>
                          </a:schemeClr>
                        </a:gs>
                        <a:gs pos="56000">
                          <a:schemeClr val="accent1">
                            <a:lumMod val="60000"/>
                            <a:lumOff val="40000"/>
                          </a:schemeClr>
                        </a:gs>
                        <a:gs pos="100000">
                          <a:srgbClr val="65D7FF"/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689046064"/>
                  </a:ext>
                </a:extLst>
              </a:tr>
              <a:tr h="744230">
                <a:tc>
                  <a:txBody>
                    <a:bodyPr/>
                    <a:lstStyle/>
                    <a:p>
                      <a:r>
                        <a:rPr lang="en-US" sz="1600"/>
                        <a:t>Low Cost</a:t>
                      </a:r>
                      <a:endParaRPr lang="en-IN" sz="1600"/>
                    </a:p>
                  </a:txBody>
                  <a:tcPr marL="68580" marR="68580" marT="34291" marB="34291">
                    <a:gradFill>
                      <a:gsLst>
                        <a:gs pos="0">
                          <a:schemeClr val="accent1">
                            <a:lumMod val="60000"/>
                            <a:lumOff val="40000"/>
                          </a:schemeClr>
                        </a:gs>
                        <a:gs pos="39000">
                          <a:schemeClr val="accent1">
                            <a:lumMod val="40000"/>
                            <a:lumOff val="60000"/>
                          </a:schemeClr>
                        </a:gs>
                        <a:gs pos="56000">
                          <a:schemeClr val="accent1">
                            <a:lumMod val="60000"/>
                            <a:lumOff val="40000"/>
                          </a:schemeClr>
                        </a:gs>
                        <a:gs pos="100000">
                          <a:srgbClr val="65D7FF"/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High Cost</a:t>
                      </a:r>
                      <a:endParaRPr lang="en-IN" sz="1600"/>
                    </a:p>
                  </a:txBody>
                  <a:tcPr marL="68580" marR="68580" marT="34291" marB="34291">
                    <a:gradFill>
                      <a:gsLst>
                        <a:gs pos="0">
                          <a:schemeClr val="accent1">
                            <a:lumMod val="60000"/>
                            <a:lumOff val="40000"/>
                          </a:schemeClr>
                        </a:gs>
                        <a:gs pos="39000">
                          <a:schemeClr val="accent1">
                            <a:lumMod val="40000"/>
                            <a:lumOff val="60000"/>
                          </a:schemeClr>
                        </a:gs>
                        <a:gs pos="56000">
                          <a:schemeClr val="accent1">
                            <a:lumMod val="60000"/>
                            <a:lumOff val="40000"/>
                          </a:schemeClr>
                        </a:gs>
                        <a:gs pos="100000">
                          <a:srgbClr val="65D7FF"/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799846249"/>
                  </a:ext>
                </a:extLst>
              </a:tr>
            </a:tbl>
          </a:graphicData>
        </a:graphic>
      </p:graphicFrame>
      <p:pic>
        <p:nvPicPr>
          <p:cNvPr id="5" name="Picture 2">
            <a:extLst>
              <a:ext uri="{FF2B5EF4-FFF2-40B4-BE49-F238E27FC236}">
                <a16:creationId xmlns:a16="http://schemas.microsoft.com/office/drawing/2014/main" id="{7A30DE86-BFC7-3CE3-73FE-24EE6BB84B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7714" y="838504"/>
            <a:ext cx="1421479" cy="367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Apache Spark - Wikipedia">
            <a:extLst>
              <a:ext uri="{FF2B5EF4-FFF2-40B4-BE49-F238E27FC236}">
                <a16:creationId xmlns:a16="http://schemas.microsoft.com/office/drawing/2014/main" id="{2BF896DB-5E4F-46AD-CF42-0A0B0594CB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2770" y="779742"/>
            <a:ext cx="1133060" cy="588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21348AF-8C70-B693-D030-C0CF2751DC72}"/>
              </a:ext>
            </a:extLst>
          </p:cNvPr>
          <p:cNvSpPr txBox="1"/>
          <p:nvPr/>
        </p:nvSpPr>
        <p:spPr>
          <a:xfrm>
            <a:off x="3038063" y="4651327"/>
            <a:ext cx="23222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/>
              <a:t>Table: Hadoop vs Spark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26F019-D7ED-FCBD-4C68-00D4005E8F98}"/>
              </a:ext>
            </a:extLst>
          </p:cNvPr>
          <p:cNvSpPr txBox="1">
            <a:spLocks/>
          </p:cNvSpPr>
          <p:nvPr/>
        </p:nvSpPr>
        <p:spPr>
          <a:xfrm>
            <a:off x="418025" y="184395"/>
            <a:ext cx="6391275" cy="456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67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IN"/>
              <a:t>Hadoop vs Spark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D82631-D00C-E143-83F4-46F8A212EE71}"/>
              </a:ext>
            </a:extLst>
          </p:cNvPr>
          <p:cNvSpPr txBox="1"/>
          <p:nvPr/>
        </p:nvSpPr>
        <p:spPr>
          <a:xfrm>
            <a:off x="7640943" y="4804934"/>
            <a:ext cx="1492274" cy="338554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600">
                <a:solidFill>
                  <a:schemeClr val="accent1">
                    <a:lumMod val="50000"/>
                  </a:schemeClr>
                </a:solidFill>
                <a:latin typeface="Times New Roman"/>
                <a:cs typeface="Times New Roman"/>
              </a:rPr>
              <a:t>Naval </a:t>
            </a:r>
            <a:r>
              <a:rPr lang="en-US" sz="1600">
                <a:solidFill>
                  <a:schemeClr val="accent1">
                    <a:lumMod val="50000"/>
                  </a:schemeClr>
                </a:solidFill>
                <a:latin typeface="Times New Roman"/>
                <a:ea typeface="Roboto"/>
                <a:cs typeface="Roboto"/>
              </a:rPr>
              <a:t>Yemul</a:t>
            </a:r>
            <a:endParaRPr lang="en-IN" sz="1600">
              <a:solidFill>
                <a:schemeClr val="accent1">
                  <a:lumMod val="50000"/>
                </a:schemeClr>
              </a:solidFill>
              <a:latin typeface="Times New Roman"/>
              <a:ea typeface="Roboto"/>
              <a:cs typeface="Roboto"/>
            </a:endParaRPr>
          </a:p>
        </p:txBody>
      </p:sp>
      <p:pic>
        <p:nvPicPr>
          <p:cNvPr id="3" name="Picture 2" descr="cloudthat logo by J Muse on Dribbble">
            <a:extLst>
              <a:ext uri="{FF2B5EF4-FFF2-40B4-BE49-F238E27FC236}">
                <a16:creationId xmlns:a16="http://schemas.microsoft.com/office/drawing/2014/main" id="{B5027C4E-987D-9668-5B36-C0F6A0C49B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2498" y="67477"/>
            <a:ext cx="1217883" cy="912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1"/>
          <p:cNvSpPr txBox="1">
            <a:spLocks noGrp="1"/>
          </p:cNvSpPr>
          <p:nvPr>
            <p:ph type="title"/>
          </p:nvPr>
        </p:nvSpPr>
        <p:spPr>
          <a:xfrm>
            <a:off x="526035" y="253873"/>
            <a:ext cx="6390451" cy="455851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rmAutofit fontScale="90000"/>
          </a:bodyPr>
          <a:lstStyle/>
          <a:p>
            <a:r>
              <a:rPr lang="en"/>
              <a:t>History of Spark</a:t>
            </a:r>
            <a:endParaRPr/>
          </a:p>
        </p:txBody>
      </p:sp>
      <p:sp>
        <p:nvSpPr>
          <p:cNvPr id="143" name="Google Shape;143;p21"/>
          <p:cNvSpPr txBox="1">
            <a:spLocks noGrp="1"/>
          </p:cNvSpPr>
          <p:nvPr>
            <p:ph type="body" idx="1"/>
          </p:nvPr>
        </p:nvSpPr>
        <p:spPr>
          <a:xfrm>
            <a:off x="526035" y="895496"/>
            <a:ext cx="7990644" cy="3548913"/>
          </a:xfrm>
          <a:prstGeom prst="rect">
            <a:avLst/>
          </a:prstGeom>
          <a:ln>
            <a:solidFill>
              <a:schemeClr val="tx1">
                <a:lumMod val="20000"/>
                <a:lumOff val="80000"/>
              </a:schemeClr>
            </a:solidFill>
          </a:ln>
        </p:spPr>
        <p:txBody>
          <a:bodyPr spcFirstLastPara="1" wrap="square" lIns="68569" tIns="68569" rIns="68569" bIns="68569" anchor="t" anchorCtr="0">
            <a:normAutofit/>
          </a:bodyPr>
          <a:lstStyle/>
          <a:p>
            <a:pPr marL="214308" indent="-214308" algn="just">
              <a:buFont typeface="Arial" panose="020B0604020202020204" pitchFamily="34" charset="0"/>
              <a:buChar char="•"/>
            </a:pPr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Apache Spark started in 2009 as a research project at UC Berkley’s AMP Lab, a collaboration involving students, researchers, and faculty, focused on data-intensive application domains. </a:t>
            </a:r>
          </a:p>
          <a:p>
            <a:pPr marL="214308" indent="-214308" algn="just">
              <a:buFont typeface="Arial" panose="020B0604020202020204" pitchFamily="34" charset="0"/>
              <a:buChar char="•"/>
            </a:pPr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Today, Spark has become one of the most active projects in the Hadoop ecosystem, with many organizations adopting Spark alongside Hadoop to process big data.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549A6D-D5CF-6BFC-1B93-A602268CCA46}"/>
              </a:ext>
            </a:extLst>
          </p:cNvPr>
          <p:cNvSpPr txBox="1"/>
          <p:nvPr/>
        </p:nvSpPr>
        <p:spPr>
          <a:xfrm>
            <a:off x="7639290" y="4669996"/>
            <a:ext cx="1504709" cy="369332"/>
          </a:xfrm>
          <a:prstGeom prst="rect">
            <a:avLst/>
          </a:prstGeom>
          <a:gradFill>
            <a:gsLst>
              <a:gs pos="11000">
                <a:schemeClr val="accent1">
                  <a:lumMod val="60000"/>
                  <a:lumOff val="40000"/>
                </a:schemeClr>
              </a:gs>
              <a:gs pos="25000">
                <a:schemeClr val="accent1">
                  <a:lumMod val="40000"/>
                  <a:lumOff val="60000"/>
                </a:schemeClr>
              </a:gs>
              <a:gs pos="77000">
                <a:schemeClr val="accent1">
                  <a:lumMod val="60000"/>
                  <a:lumOff val="40000"/>
                </a:schemeClr>
              </a:gs>
              <a:gs pos="100000">
                <a:srgbClr val="00B0F0"/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r>
              <a:rPr lang="en-US">
                <a:latin typeface="Comic Sans MS" panose="030F0702030302020204" pitchFamily="66" charset="0"/>
              </a:rPr>
              <a:t>Naval Yemul</a:t>
            </a:r>
            <a:endParaRPr lang="en-IN">
              <a:latin typeface="Comic Sans MS" panose="030F0702030302020204" pitchFamily="66" charset="0"/>
            </a:endParaRPr>
          </a:p>
        </p:txBody>
      </p:sp>
      <p:pic>
        <p:nvPicPr>
          <p:cNvPr id="4" name="Picture 3" descr="A logo with a cloud and a blue object with a gear&#10;&#10;Description automatically generated">
            <a:extLst>
              <a:ext uri="{FF2B5EF4-FFF2-40B4-BE49-F238E27FC236}">
                <a16:creationId xmlns:a16="http://schemas.microsoft.com/office/drawing/2014/main" id="{AB000891-8A65-EA77-3520-7646332E79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207" t="25843" r="17367" b="29040"/>
          <a:stretch/>
        </p:blipFill>
        <p:spPr>
          <a:xfrm>
            <a:off x="7992900" y="9219"/>
            <a:ext cx="1151373" cy="807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9865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8132D-B205-3D36-3C26-7C6C22F34C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290" y="212271"/>
            <a:ext cx="6390450" cy="607800"/>
          </a:xfrm>
        </p:spPr>
        <p:txBody>
          <a:bodyPr>
            <a:normAutofit fontScale="90000"/>
          </a:bodyPr>
          <a:lstStyle/>
          <a:p>
            <a:r>
              <a:rPr lang="en-IN"/>
              <a:t>Features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D97F95-AD1E-B9A8-21B4-48AA798F58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6290" y="865428"/>
            <a:ext cx="7607737" cy="3482698"/>
          </a:xfrm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>
            <a:normAutofit/>
          </a:bodyPr>
          <a:lstStyle/>
          <a:p>
            <a:pPr marL="85723" indent="0" algn="just">
              <a:lnSpc>
                <a:spcPct val="107000"/>
              </a:lnSpc>
              <a:spcAft>
                <a:spcPts val="600"/>
              </a:spcAft>
              <a:buNone/>
            </a:pPr>
            <a:r>
              <a:rPr lang="en-IN" sz="16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1. Lightning-fast processing speed</a:t>
            </a:r>
            <a:endParaRPr lang="en-IN" sz="16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5723" indent="0" algn="just">
              <a:lnSpc>
                <a:spcPct val="107000"/>
              </a:lnSpc>
              <a:spcAft>
                <a:spcPts val="600"/>
              </a:spcAft>
              <a:buNone/>
            </a:pPr>
            <a:r>
              <a:rPr lang="en-IN" sz="16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2. Ease of use</a:t>
            </a:r>
            <a:endParaRPr lang="en-IN" sz="16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5723" indent="0" algn="just">
              <a:lnSpc>
                <a:spcPct val="107000"/>
              </a:lnSpc>
              <a:spcAft>
                <a:spcPts val="600"/>
              </a:spcAft>
              <a:buNone/>
            </a:pPr>
            <a:r>
              <a:rPr lang="en-IN" sz="16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3. Real-time stream processing</a:t>
            </a:r>
            <a:endParaRPr lang="en-IN" sz="16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5723" indent="0" algn="just">
              <a:lnSpc>
                <a:spcPct val="107000"/>
              </a:lnSpc>
              <a:spcAft>
                <a:spcPts val="600"/>
              </a:spcAft>
              <a:buNone/>
            </a:pPr>
            <a:r>
              <a:rPr lang="en-IN" sz="16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4. Active and expanding community</a:t>
            </a:r>
            <a:endParaRPr lang="en-IN" sz="16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/>
            <a:endParaRPr lang="en-IN" sz="1600"/>
          </a:p>
          <a:p>
            <a:pPr marL="85723" indent="0" algn="just">
              <a:buNone/>
            </a:pPr>
            <a:endParaRPr lang="en-IN" sz="16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41E90C-1F64-1DC5-73A1-59C34837DFE1}"/>
              </a:ext>
            </a:extLst>
          </p:cNvPr>
          <p:cNvSpPr txBox="1"/>
          <p:nvPr/>
        </p:nvSpPr>
        <p:spPr>
          <a:xfrm>
            <a:off x="7639290" y="4669996"/>
            <a:ext cx="1504709" cy="369332"/>
          </a:xfrm>
          <a:prstGeom prst="rect">
            <a:avLst/>
          </a:prstGeom>
          <a:gradFill>
            <a:gsLst>
              <a:gs pos="11000">
                <a:schemeClr val="accent1">
                  <a:lumMod val="60000"/>
                  <a:lumOff val="40000"/>
                </a:schemeClr>
              </a:gs>
              <a:gs pos="25000">
                <a:schemeClr val="accent1">
                  <a:lumMod val="40000"/>
                  <a:lumOff val="60000"/>
                </a:schemeClr>
              </a:gs>
              <a:gs pos="77000">
                <a:schemeClr val="accent1">
                  <a:lumMod val="60000"/>
                  <a:lumOff val="40000"/>
                </a:schemeClr>
              </a:gs>
              <a:gs pos="100000">
                <a:srgbClr val="00B0F0"/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r>
              <a:rPr lang="en-US">
                <a:latin typeface="Comic Sans MS" panose="030F0702030302020204" pitchFamily="66" charset="0"/>
              </a:rPr>
              <a:t>Naval Yemul</a:t>
            </a:r>
            <a:endParaRPr lang="en-IN">
              <a:latin typeface="Comic Sans MS" panose="030F0702030302020204" pitchFamily="66" charset="0"/>
            </a:endParaRPr>
          </a:p>
        </p:txBody>
      </p:sp>
      <p:pic>
        <p:nvPicPr>
          <p:cNvPr id="5" name="Picture 2" descr="cloudthat logo by J Muse on Dribbble">
            <a:extLst>
              <a:ext uri="{FF2B5EF4-FFF2-40B4-BE49-F238E27FC236}">
                <a16:creationId xmlns:a16="http://schemas.microsoft.com/office/drawing/2014/main" id="{3B5591B0-B426-4E79-C2AA-56D029F5B6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2498" y="67477"/>
            <a:ext cx="1217883" cy="912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14428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BD162A-7D6C-D994-BAFF-AAB5423F92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/>
              <a:t>PySpark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68B577-EB07-88F5-31AB-2D5EDB6015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85723" indent="0">
              <a:buNone/>
            </a:pPr>
            <a:r>
              <a:rPr lang="en-US"/>
              <a:t> </a:t>
            </a:r>
            <a:endParaRPr lang="en-IN"/>
          </a:p>
        </p:txBody>
      </p:sp>
      <p:pic>
        <p:nvPicPr>
          <p:cNvPr id="4" name="Picture 2" descr="PySpark Logo">
            <a:extLst>
              <a:ext uri="{FF2B5EF4-FFF2-40B4-BE49-F238E27FC236}">
                <a16:creationId xmlns:a16="http://schemas.microsoft.com/office/drawing/2014/main" id="{4A32A96B-53AA-0EF9-4826-89004B3E2D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1309" y="2282365"/>
            <a:ext cx="4457700" cy="71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B689960-3019-7F92-CD72-FC6526915386}"/>
              </a:ext>
            </a:extLst>
          </p:cNvPr>
          <p:cNvSpPr txBox="1"/>
          <p:nvPr/>
        </p:nvSpPr>
        <p:spPr>
          <a:xfrm>
            <a:off x="7639290" y="4669996"/>
            <a:ext cx="1504709" cy="369332"/>
          </a:xfrm>
          <a:prstGeom prst="rect">
            <a:avLst/>
          </a:prstGeom>
          <a:gradFill>
            <a:gsLst>
              <a:gs pos="11000">
                <a:schemeClr val="accent1">
                  <a:lumMod val="60000"/>
                  <a:lumOff val="40000"/>
                </a:schemeClr>
              </a:gs>
              <a:gs pos="25000">
                <a:schemeClr val="accent1">
                  <a:lumMod val="40000"/>
                  <a:lumOff val="60000"/>
                </a:schemeClr>
              </a:gs>
              <a:gs pos="77000">
                <a:schemeClr val="accent1">
                  <a:lumMod val="60000"/>
                  <a:lumOff val="40000"/>
                </a:schemeClr>
              </a:gs>
              <a:gs pos="100000">
                <a:srgbClr val="00B0F0"/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r>
              <a:rPr lang="en-US">
                <a:latin typeface="Comic Sans MS" panose="030F0702030302020204" pitchFamily="66" charset="0"/>
              </a:rPr>
              <a:t>Naval Yemul</a:t>
            </a:r>
            <a:endParaRPr lang="en-IN">
              <a:latin typeface="Comic Sans MS" panose="030F0702030302020204" pitchFamily="66" charset="0"/>
            </a:endParaRPr>
          </a:p>
        </p:txBody>
      </p:sp>
      <p:pic>
        <p:nvPicPr>
          <p:cNvPr id="8" name="Picture 2" descr="cloudthat logo by J Muse on Dribbble">
            <a:extLst>
              <a:ext uri="{FF2B5EF4-FFF2-40B4-BE49-F238E27FC236}">
                <a16:creationId xmlns:a16="http://schemas.microsoft.com/office/drawing/2014/main" id="{350B9D20-3FD7-C57E-03F2-03E4CB88E5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2498" y="67477"/>
            <a:ext cx="1217883" cy="912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1147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4"/>
          <p:cNvSpPr txBox="1">
            <a:spLocks noGrp="1"/>
          </p:cNvSpPr>
          <p:nvPr>
            <p:ph type="title"/>
          </p:nvPr>
        </p:nvSpPr>
        <p:spPr>
          <a:xfrm>
            <a:off x="781356" y="337583"/>
            <a:ext cx="6390451" cy="455851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rmAutofit fontScale="90000"/>
          </a:bodyPr>
          <a:lstStyle/>
          <a:p>
            <a:r>
              <a:rPr lang="en-IN"/>
              <a:t>Spark's Basic Architecture</a:t>
            </a:r>
            <a:endParaRPr/>
          </a:p>
        </p:txBody>
      </p:sp>
      <p:pic>
        <p:nvPicPr>
          <p:cNvPr id="4" name="Picture 3" descr="Spark cluster components">
            <a:extLst>
              <a:ext uri="{FF2B5EF4-FFF2-40B4-BE49-F238E27FC236}">
                <a16:creationId xmlns:a16="http://schemas.microsoft.com/office/drawing/2014/main" id="{FBD63745-5CAB-D140-D49A-30D167880F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433" y="930660"/>
            <a:ext cx="7473258" cy="3586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0330D78-206C-E71E-E424-8CA6251624BB}"/>
              </a:ext>
            </a:extLst>
          </p:cNvPr>
          <p:cNvSpPr txBox="1"/>
          <p:nvPr/>
        </p:nvSpPr>
        <p:spPr>
          <a:xfrm>
            <a:off x="3597260" y="4669996"/>
            <a:ext cx="32433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/>
              <a:t>Figure: Spark Architecture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8CE7AB-5F72-B191-C883-A8872503AFC9}"/>
              </a:ext>
            </a:extLst>
          </p:cNvPr>
          <p:cNvSpPr txBox="1"/>
          <p:nvPr/>
        </p:nvSpPr>
        <p:spPr>
          <a:xfrm>
            <a:off x="7639290" y="4669996"/>
            <a:ext cx="1504709" cy="369332"/>
          </a:xfrm>
          <a:prstGeom prst="rect">
            <a:avLst/>
          </a:prstGeom>
          <a:gradFill>
            <a:gsLst>
              <a:gs pos="11000">
                <a:schemeClr val="accent1">
                  <a:lumMod val="60000"/>
                  <a:lumOff val="40000"/>
                </a:schemeClr>
              </a:gs>
              <a:gs pos="25000">
                <a:schemeClr val="accent1">
                  <a:lumMod val="40000"/>
                  <a:lumOff val="60000"/>
                </a:schemeClr>
              </a:gs>
              <a:gs pos="77000">
                <a:schemeClr val="accent1">
                  <a:lumMod val="60000"/>
                  <a:lumOff val="40000"/>
                </a:schemeClr>
              </a:gs>
              <a:gs pos="100000">
                <a:srgbClr val="00B0F0"/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r>
              <a:rPr lang="en-US">
                <a:latin typeface="Comic Sans MS" panose="030F0702030302020204" pitchFamily="66" charset="0"/>
              </a:rPr>
              <a:t>Naval Yemul</a:t>
            </a:r>
            <a:endParaRPr lang="en-IN">
              <a:latin typeface="Comic Sans MS" panose="030F0702030302020204" pitchFamily="66" charset="0"/>
            </a:endParaRPr>
          </a:p>
        </p:txBody>
      </p:sp>
      <p:pic>
        <p:nvPicPr>
          <p:cNvPr id="3" name="Picture 2" descr="cloudthat logo by J Muse on Dribbble">
            <a:extLst>
              <a:ext uri="{FF2B5EF4-FFF2-40B4-BE49-F238E27FC236}">
                <a16:creationId xmlns:a16="http://schemas.microsoft.com/office/drawing/2014/main" id="{055A92E8-4192-E0E6-7AD5-FCFCCFCFCC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2498" y="67477"/>
            <a:ext cx="1217883" cy="912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>
            <a:spLocks noGrp="1"/>
          </p:cNvSpPr>
          <p:nvPr>
            <p:ph type="ctrTitle"/>
          </p:nvPr>
        </p:nvSpPr>
        <p:spPr>
          <a:xfrm>
            <a:off x="1970788" y="139447"/>
            <a:ext cx="5199712" cy="9155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spcFirstLastPara="1" wrap="square" lIns="68569" tIns="68569" rIns="68569" bIns="68569" anchor="b" anchorCtr="0">
            <a:normAutofit/>
          </a:bodyPr>
          <a:lstStyle/>
          <a:p>
            <a:r>
              <a:rPr lang="en">
                <a:solidFill>
                  <a:srgbClr val="002060"/>
                </a:solidFill>
                <a:latin typeface="Aharoni"/>
                <a:cs typeface="Aharoni"/>
              </a:rPr>
              <a:t>BigData: PySpark </a:t>
            </a:r>
            <a:endParaRPr>
              <a:solidFill>
                <a:srgbClr val="00206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AB54B4-1DC2-02C5-43D0-B31C05049F8A}"/>
              </a:ext>
            </a:extLst>
          </p:cNvPr>
          <p:cNvSpPr txBox="1"/>
          <p:nvPr/>
        </p:nvSpPr>
        <p:spPr>
          <a:xfrm>
            <a:off x="7651726" y="4804934"/>
            <a:ext cx="1492274" cy="338554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600">
                <a:solidFill>
                  <a:schemeClr val="accent1">
                    <a:lumMod val="50000"/>
                  </a:schemeClr>
                </a:solidFill>
                <a:latin typeface="Times New Roman"/>
                <a:cs typeface="Times New Roman"/>
              </a:rPr>
              <a:t>Naval </a:t>
            </a:r>
            <a:r>
              <a:rPr lang="en-US" sz="1600">
                <a:solidFill>
                  <a:schemeClr val="accent1">
                    <a:lumMod val="50000"/>
                  </a:schemeClr>
                </a:solidFill>
                <a:latin typeface="Times New Roman"/>
                <a:ea typeface="Roboto"/>
                <a:cs typeface="Roboto"/>
              </a:rPr>
              <a:t>Yemul</a:t>
            </a:r>
            <a:endParaRPr lang="en-IN" sz="1600">
              <a:solidFill>
                <a:schemeClr val="accent1">
                  <a:lumMod val="50000"/>
                </a:schemeClr>
              </a:solidFill>
              <a:latin typeface="Times New Roman"/>
              <a:ea typeface="Roboto"/>
              <a:cs typeface="Roboto"/>
            </a:endParaRPr>
          </a:p>
        </p:txBody>
      </p:sp>
      <p:pic>
        <p:nvPicPr>
          <p:cNvPr id="3" name="Picture 2" descr="cloudthat logo by J Muse on Dribbble">
            <a:extLst>
              <a:ext uri="{FF2B5EF4-FFF2-40B4-BE49-F238E27FC236}">
                <a16:creationId xmlns:a16="http://schemas.microsoft.com/office/drawing/2014/main" id="{52EEB436-35DF-A71C-B5E9-4334492A15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4926" y="0"/>
            <a:ext cx="1217883" cy="912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179CAC-9C50-68CB-B105-C3D7C2BC13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477" y="217430"/>
            <a:ext cx="6390450" cy="607800"/>
          </a:xfrm>
        </p:spPr>
        <p:txBody>
          <a:bodyPr>
            <a:normAutofit fontScale="90000"/>
          </a:bodyPr>
          <a:lstStyle/>
          <a:p>
            <a:r>
              <a:rPr lang="en-IN"/>
              <a:t>Spark's Architecture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99C7FF-7AE1-B051-925C-D0A42FB59F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605" y="825229"/>
            <a:ext cx="7801742" cy="369114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251B0E1-5FBB-9964-2EC6-A4F98798822D}"/>
              </a:ext>
            </a:extLst>
          </p:cNvPr>
          <p:cNvSpPr txBox="1"/>
          <p:nvPr/>
        </p:nvSpPr>
        <p:spPr>
          <a:xfrm>
            <a:off x="3502508" y="4700774"/>
            <a:ext cx="30406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/>
              <a:t>Figure: Spark Architecture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E2C16C-34D8-2D2E-5888-DBAF89EBB35B}"/>
              </a:ext>
            </a:extLst>
          </p:cNvPr>
          <p:cNvSpPr txBox="1"/>
          <p:nvPr/>
        </p:nvSpPr>
        <p:spPr>
          <a:xfrm>
            <a:off x="7639290" y="4669996"/>
            <a:ext cx="1504709" cy="369332"/>
          </a:xfrm>
          <a:prstGeom prst="rect">
            <a:avLst/>
          </a:prstGeom>
          <a:gradFill>
            <a:gsLst>
              <a:gs pos="11000">
                <a:schemeClr val="accent1">
                  <a:lumMod val="60000"/>
                  <a:lumOff val="40000"/>
                </a:schemeClr>
              </a:gs>
              <a:gs pos="25000">
                <a:schemeClr val="accent1">
                  <a:lumMod val="40000"/>
                  <a:lumOff val="60000"/>
                </a:schemeClr>
              </a:gs>
              <a:gs pos="77000">
                <a:schemeClr val="accent1">
                  <a:lumMod val="60000"/>
                  <a:lumOff val="40000"/>
                </a:schemeClr>
              </a:gs>
              <a:gs pos="100000">
                <a:srgbClr val="00B0F0"/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r>
              <a:rPr lang="en-US">
                <a:latin typeface="Comic Sans MS" panose="030F0702030302020204" pitchFamily="66" charset="0"/>
              </a:rPr>
              <a:t>Naval Yemul</a:t>
            </a:r>
            <a:endParaRPr lang="en-IN">
              <a:latin typeface="Comic Sans MS" panose="030F0702030302020204" pitchFamily="66" charset="0"/>
            </a:endParaRPr>
          </a:p>
        </p:txBody>
      </p:sp>
      <p:pic>
        <p:nvPicPr>
          <p:cNvPr id="6" name="Picture 2" descr="cloudthat logo by J Muse on Dribbble">
            <a:extLst>
              <a:ext uri="{FF2B5EF4-FFF2-40B4-BE49-F238E27FC236}">
                <a16:creationId xmlns:a16="http://schemas.microsoft.com/office/drawing/2014/main" id="{50181858-F4E9-A653-5BB0-2EF35368F1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2498" y="67477"/>
            <a:ext cx="1217883" cy="912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55618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E726FF-2E0A-226D-CC50-DAA643E28E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6775" y="49747"/>
            <a:ext cx="6390450" cy="607800"/>
          </a:xfrm>
        </p:spPr>
        <p:txBody>
          <a:bodyPr>
            <a:normAutofit fontScale="90000"/>
          </a:bodyPr>
          <a:lstStyle/>
          <a:p>
            <a:r>
              <a:rPr lang="en-US"/>
              <a:t>C</a:t>
            </a:r>
            <a:r>
              <a:rPr lang="en-IN"/>
              <a:t>luster Manager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F18F69-D876-D65C-36E2-7DD1A019AC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6775" y="765547"/>
            <a:ext cx="6390450" cy="3803331"/>
          </a:xfrm>
          <a:ln>
            <a:solidFill>
              <a:schemeClr val="tx1">
                <a:lumMod val="20000"/>
                <a:lumOff val="80000"/>
              </a:schemeClr>
            </a:solidFill>
          </a:ln>
        </p:spPr>
        <p:txBody>
          <a:bodyPr>
            <a:normAutofit/>
          </a:bodyPr>
          <a:lstStyle/>
          <a:p>
            <a:pPr algn="just">
              <a:lnSpc>
                <a:spcPct val="107000"/>
              </a:lnSpc>
              <a:spcAft>
                <a:spcPts val="600"/>
              </a:spcAft>
            </a:pPr>
            <a:r>
              <a:rPr lang="en-US" sz="16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Standalone</a:t>
            </a:r>
            <a:r>
              <a:rPr lang="en-US" sz="16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– a simple cluster manager included with Spark that makes it easy to set up a cluster.</a:t>
            </a:r>
          </a:p>
          <a:p>
            <a:pPr algn="just">
              <a:lnSpc>
                <a:spcPct val="107000"/>
              </a:lnSpc>
              <a:spcAft>
                <a:spcPts val="600"/>
              </a:spcAft>
            </a:pPr>
            <a:r>
              <a:rPr lang="en-US" sz="16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Apache Mesos </a:t>
            </a:r>
            <a:r>
              <a:rPr lang="en-US" sz="16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– a general cluster manager that can also run Hadoop MapReduce and service applications.</a:t>
            </a:r>
          </a:p>
          <a:p>
            <a:pPr algn="just">
              <a:lnSpc>
                <a:spcPct val="107000"/>
              </a:lnSpc>
              <a:spcAft>
                <a:spcPts val="600"/>
              </a:spcAft>
            </a:pPr>
            <a:r>
              <a:rPr lang="en-US" sz="16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Hadoop YARN </a:t>
            </a:r>
            <a:r>
              <a:rPr lang="en-US" sz="16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– the resource manager in Hadoop 2.</a:t>
            </a:r>
          </a:p>
          <a:p>
            <a:pPr algn="just">
              <a:lnSpc>
                <a:spcPct val="107000"/>
              </a:lnSpc>
              <a:spcAft>
                <a:spcPts val="600"/>
              </a:spcAft>
            </a:pPr>
            <a:r>
              <a:rPr lang="en-US" sz="16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Kubernetes</a:t>
            </a:r>
            <a:r>
              <a:rPr lang="en-US" sz="16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– an open-source system for automating deployment, scaling, and management of containerized applications.</a:t>
            </a:r>
          </a:p>
          <a:p>
            <a:endParaRPr lang="en-IN" sz="24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7F0822-4A31-C08E-EA25-ABAF54EBF807}"/>
              </a:ext>
            </a:extLst>
          </p:cNvPr>
          <p:cNvSpPr txBox="1"/>
          <p:nvPr/>
        </p:nvSpPr>
        <p:spPr>
          <a:xfrm>
            <a:off x="7639290" y="4669996"/>
            <a:ext cx="1504709" cy="369332"/>
          </a:xfrm>
          <a:prstGeom prst="rect">
            <a:avLst/>
          </a:prstGeom>
          <a:gradFill>
            <a:gsLst>
              <a:gs pos="11000">
                <a:schemeClr val="accent1">
                  <a:lumMod val="60000"/>
                  <a:lumOff val="40000"/>
                </a:schemeClr>
              </a:gs>
              <a:gs pos="25000">
                <a:schemeClr val="accent1">
                  <a:lumMod val="40000"/>
                  <a:lumOff val="60000"/>
                </a:schemeClr>
              </a:gs>
              <a:gs pos="77000">
                <a:schemeClr val="accent1">
                  <a:lumMod val="60000"/>
                  <a:lumOff val="40000"/>
                </a:schemeClr>
              </a:gs>
              <a:gs pos="100000">
                <a:srgbClr val="00B0F0"/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r>
              <a:rPr lang="en-US">
                <a:latin typeface="Comic Sans MS" panose="030F0702030302020204" pitchFamily="66" charset="0"/>
              </a:rPr>
              <a:t>Naval Yemul</a:t>
            </a:r>
            <a:endParaRPr lang="en-IN">
              <a:latin typeface="Comic Sans MS" panose="030F0702030302020204" pitchFamily="66" charset="0"/>
            </a:endParaRPr>
          </a:p>
        </p:txBody>
      </p:sp>
      <p:pic>
        <p:nvPicPr>
          <p:cNvPr id="5" name="Picture 2" descr="cloudthat logo by J Muse on Dribbble">
            <a:extLst>
              <a:ext uri="{FF2B5EF4-FFF2-40B4-BE49-F238E27FC236}">
                <a16:creationId xmlns:a16="http://schemas.microsoft.com/office/drawing/2014/main" id="{88017499-9411-7263-5AB6-1E0CDC1D05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2498" y="67477"/>
            <a:ext cx="1217883" cy="912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00420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Side View, Computer, sitting, Flat Monitor, Flat screen, Computer Workers,  Working, person, Man, people icon">
            <a:extLst>
              <a:ext uri="{FF2B5EF4-FFF2-40B4-BE49-F238E27FC236}">
                <a16:creationId xmlns:a16="http://schemas.microsoft.com/office/drawing/2014/main" id="{EF373309-7510-A5CC-BBBC-4DB0F68B07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1097" y="1790407"/>
            <a:ext cx="1266188" cy="1266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FD362B5-3E33-A455-6A45-416D51E02ADE}"/>
              </a:ext>
            </a:extLst>
          </p:cNvPr>
          <p:cNvSpPr/>
          <p:nvPr/>
        </p:nvSpPr>
        <p:spPr>
          <a:xfrm>
            <a:off x="4671685" y="1659797"/>
            <a:ext cx="2480044" cy="193044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1051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6F55B5-FEBE-E6B5-0867-E9AC5D86802A}"/>
              </a:ext>
            </a:extLst>
          </p:cNvPr>
          <p:cNvSpPr txBox="1"/>
          <p:nvPr/>
        </p:nvSpPr>
        <p:spPr>
          <a:xfrm>
            <a:off x="4739468" y="1987633"/>
            <a:ext cx="821365" cy="27699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sz="1200" dirty="0"/>
              <a:t>Driver</a:t>
            </a:r>
            <a:endParaRPr lang="en-IN" sz="105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5B9EF3-CC1E-C529-0D32-5B76EBF1C86C}"/>
              </a:ext>
            </a:extLst>
          </p:cNvPr>
          <p:cNvSpPr txBox="1"/>
          <p:nvPr/>
        </p:nvSpPr>
        <p:spPr>
          <a:xfrm>
            <a:off x="6148198" y="1786418"/>
            <a:ext cx="821365" cy="27699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sz="1200" dirty="0"/>
              <a:t>Executor</a:t>
            </a:r>
            <a:endParaRPr lang="en-IN" sz="105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645CB0-F9F6-7883-A7C7-AE0C090B1C64}"/>
              </a:ext>
            </a:extLst>
          </p:cNvPr>
          <p:cNvSpPr txBox="1"/>
          <p:nvPr/>
        </p:nvSpPr>
        <p:spPr>
          <a:xfrm>
            <a:off x="6148198" y="2218467"/>
            <a:ext cx="821365" cy="27699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sz="1200" dirty="0"/>
              <a:t>Executor</a:t>
            </a:r>
            <a:r>
              <a:rPr lang="en-IN" sz="1051" dirty="0"/>
              <a:t> 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4049365-9E62-4123-C28C-6BB17892BBF4}"/>
              </a:ext>
            </a:extLst>
          </p:cNvPr>
          <p:cNvCxnSpPr>
            <a:cxnSpLocks/>
          </p:cNvCxnSpPr>
          <p:nvPr/>
        </p:nvCxnSpPr>
        <p:spPr>
          <a:xfrm>
            <a:off x="2841560" y="2106249"/>
            <a:ext cx="183012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042142C-5D5A-3547-F179-60144C1B5FB3}"/>
              </a:ext>
            </a:extLst>
          </p:cNvPr>
          <p:cNvSpPr txBox="1"/>
          <p:nvPr/>
        </p:nvSpPr>
        <p:spPr>
          <a:xfrm>
            <a:off x="3148576" y="1839105"/>
            <a:ext cx="1104457" cy="2540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51" dirty="0"/>
              <a:t>Application A1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8CF1702-BC1D-A7FA-C3C7-85F9883C9515}"/>
              </a:ext>
            </a:extLst>
          </p:cNvPr>
          <p:cNvSpPr txBox="1"/>
          <p:nvPr/>
        </p:nvSpPr>
        <p:spPr>
          <a:xfrm>
            <a:off x="3148576" y="2137252"/>
            <a:ext cx="1104457" cy="2540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51" dirty="0"/>
              <a:t>spark-submit</a:t>
            </a:r>
          </a:p>
        </p:txBody>
      </p:sp>
      <p:pic>
        <p:nvPicPr>
          <p:cNvPr id="15" name="Google Shape;117;p17">
            <a:extLst>
              <a:ext uri="{FF2B5EF4-FFF2-40B4-BE49-F238E27FC236}">
                <a16:creationId xmlns:a16="http://schemas.microsoft.com/office/drawing/2014/main" id="{DD78EC28-36C6-3E41-38B6-22B8DD9656F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47273" y="1089769"/>
            <a:ext cx="877187" cy="490421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0488B5C-32BB-2D97-B8E0-B15D5BAC9D9C}"/>
              </a:ext>
            </a:extLst>
          </p:cNvPr>
          <p:cNvSpPr txBox="1"/>
          <p:nvPr/>
        </p:nvSpPr>
        <p:spPr>
          <a:xfrm>
            <a:off x="5568805" y="3590241"/>
            <a:ext cx="11642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 dirty="0"/>
              <a:t>Cluster</a:t>
            </a:r>
            <a:endParaRPr lang="en-IN" sz="1051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9D9B02A-219A-5DD0-642E-54FB7A893C6E}"/>
              </a:ext>
            </a:extLst>
          </p:cNvPr>
          <p:cNvSpPr txBox="1"/>
          <p:nvPr/>
        </p:nvSpPr>
        <p:spPr>
          <a:xfrm>
            <a:off x="1722022" y="2989603"/>
            <a:ext cx="12661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 dirty="0"/>
              <a:t>Client</a:t>
            </a:r>
            <a:r>
              <a:rPr lang="en-IN" sz="1051" b="1" dirty="0"/>
              <a:t> </a:t>
            </a:r>
            <a:r>
              <a:rPr lang="en-IN" sz="1200" b="1" dirty="0"/>
              <a:t>Machine</a:t>
            </a:r>
            <a:endParaRPr lang="en-IN" sz="1051" b="1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61FD06E-BF58-C879-7118-CFCE9CA2886E}"/>
              </a:ext>
            </a:extLst>
          </p:cNvPr>
          <p:cNvCxnSpPr>
            <a:cxnSpLocks/>
          </p:cNvCxnSpPr>
          <p:nvPr/>
        </p:nvCxnSpPr>
        <p:spPr>
          <a:xfrm flipV="1">
            <a:off x="5552114" y="1911909"/>
            <a:ext cx="596087" cy="21068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5C76CA8-B38B-0D4C-090F-D9CDFB157493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5568806" y="2134447"/>
            <a:ext cx="579388" cy="22251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47DB5A9F-4CA4-DD16-A324-C06B1FF77B7A}"/>
              </a:ext>
            </a:extLst>
          </p:cNvPr>
          <p:cNvSpPr txBox="1"/>
          <p:nvPr/>
        </p:nvSpPr>
        <p:spPr>
          <a:xfrm>
            <a:off x="7639290" y="4669996"/>
            <a:ext cx="1504709" cy="369332"/>
          </a:xfrm>
          <a:prstGeom prst="rect">
            <a:avLst/>
          </a:prstGeom>
          <a:gradFill>
            <a:gsLst>
              <a:gs pos="11000">
                <a:schemeClr val="accent1">
                  <a:lumMod val="60000"/>
                  <a:lumOff val="40000"/>
                </a:schemeClr>
              </a:gs>
              <a:gs pos="25000">
                <a:schemeClr val="accent1">
                  <a:lumMod val="40000"/>
                  <a:lumOff val="60000"/>
                </a:schemeClr>
              </a:gs>
              <a:gs pos="77000">
                <a:schemeClr val="accent1">
                  <a:lumMod val="60000"/>
                  <a:lumOff val="40000"/>
                </a:schemeClr>
              </a:gs>
              <a:gs pos="100000">
                <a:srgbClr val="00B0F0"/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r>
              <a:rPr lang="en-US" dirty="0">
                <a:latin typeface="Comic Sans MS" panose="030F0702030302020204" pitchFamily="66" charset="0"/>
              </a:rPr>
              <a:t>Naval </a:t>
            </a:r>
            <a:r>
              <a:rPr lang="en-US" dirty="0" err="1">
                <a:latin typeface="Comic Sans MS" panose="030F0702030302020204" pitchFamily="66" charset="0"/>
              </a:rPr>
              <a:t>Yemul</a:t>
            </a:r>
            <a:endParaRPr lang="en-IN" dirty="0" err="1">
              <a:latin typeface="Comic Sans MS" panose="030F0702030302020204" pitchFamily="66" charset="0"/>
            </a:endParaRPr>
          </a:p>
        </p:txBody>
      </p:sp>
      <p:pic>
        <p:nvPicPr>
          <p:cNvPr id="6" name="Picture 5" descr="A logo with a cloud and a blue object with a gear&#10;&#10;Description automatically generated">
            <a:extLst>
              <a:ext uri="{FF2B5EF4-FFF2-40B4-BE49-F238E27FC236}">
                <a16:creationId xmlns:a16="http://schemas.microsoft.com/office/drawing/2014/main" id="{72BADAEC-30A3-A3C7-5BE8-98AB0A52BD5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207" t="25843" r="17367" b="29040"/>
          <a:stretch/>
        </p:blipFill>
        <p:spPr>
          <a:xfrm>
            <a:off x="7992900" y="9219"/>
            <a:ext cx="1151373" cy="807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1721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Side View, Computer, sitting, Flat Monitor, Flat screen, Computer Workers,  Working, person, Man, people icon">
            <a:extLst>
              <a:ext uri="{FF2B5EF4-FFF2-40B4-BE49-F238E27FC236}">
                <a16:creationId xmlns:a16="http://schemas.microsoft.com/office/drawing/2014/main" id="{EF373309-7510-A5CC-BBBC-4DB0F68B07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1354" y="1836808"/>
            <a:ext cx="1266188" cy="1266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FD362B5-3E33-A455-6A45-416D51E02ADE}"/>
              </a:ext>
            </a:extLst>
          </p:cNvPr>
          <p:cNvSpPr/>
          <p:nvPr/>
        </p:nvSpPr>
        <p:spPr>
          <a:xfrm>
            <a:off x="4671685" y="1641559"/>
            <a:ext cx="2480044" cy="193044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1051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6F55B5-FEBE-E6B5-0867-E9AC5D86802A}"/>
              </a:ext>
            </a:extLst>
          </p:cNvPr>
          <p:cNvSpPr txBox="1"/>
          <p:nvPr/>
        </p:nvSpPr>
        <p:spPr>
          <a:xfrm>
            <a:off x="4739468" y="1987633"/>
            <a:ext cx="821365" cy="27699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sz="1200"/>
              <a:t>Driver</a:t>
            </a:r>
            <a:endParaRPr lang="en-IN" sz="105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5B9EF3-CC1E-C529-0D32-5B76EBF1C86C}"/>
              </a:ext>
            </a:extLst>
          </p:cNvPr>
          <p:cNvSpPr txBox="1"/>
          <p:nvPr/>
        </p:nvSpPr>
        <p:spPr>
          <a:xfrm>
            <a:off x="6148198" y="1786418"/>
            <a:ext cx="821365" cy="27699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sz="1200"/>
              <a:t>Executor</a:t>
            </a:r>
            <a:endParaRPr lang="en-IN" sz="1051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645CB0-F9F6-7883-A7C7-AE0C090B1C64}"/>
              </a:ext>
            </a:extLst>
          </p:cNvPr>
          <p:cNvSpPr txBox="1"/>
          <p:nvPr/>
        </p:nvSpPr>
        <p:spPr>
          <a:xfrm>
            <a:off x="6148198" y="2218467"/>
            <a:ext cx="821365" cy="27699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sz="1200"/>
              <a:t>Executor</a:t>
            </a:r>
            <a:r>
              <a:rPr lang="en-IN" sz="1051"/>
              <a:t> 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4049365-9E62-4123-C28C-6BB17892BBF4}"/>
              </a:ext>
            </a:extLst>
          </p:cNvPr>
          <p:cNvCxnSpPr>
            <a:cxnSpLocks/>
          </p:cNvCxnSpPr>
          <p:nvPr/>
        </p:nvCxnSpPr>
        <p:spPr>
          <a:xfrm>
            <a:off x="2841560" y="2106249"/>
            <a:ext cx="183012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042142C-5D5A-3547-F179-60144C1B5FB3}"/>
              </a:ext>
            </a:extLst>
          </p:cNvPr>
          <p:cNvSpPr txBox="1"/>
          <p:nvPr/>
        </p:nvSpPr>
        <p:spPr>
          <a:xfrm>
            <a:off x="3148576" y="1839105"/>
            <a:ext cx="1104457" cy="2540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51"/>
              <a:t>Application A1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8CF1702-BC1D-A7FA-C3C7-85F9883C9515}"/>
              </a:ext>
            </a:extLst>
          </p:cNvPr>
          <p:cNvSpPr txBox="1"/>
          <p:nvPr/>
        </p:nvSpPr>
        <p:spPr>
          <a:xfrm>
            <a:off x="3148576" y="2137252"/>
            <a:ext cx="1104457" cy="2540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51"/>
              <a:t>spark-submit</a:t>
            </a:r>
          </a:p>
        </p:txBody>
      </p:sp>
      <p:pic>
        <p:nvPicPr>
          <p:cNvPr id="15" name="Google Shape;117;p17">
            <a:extLst>
              <a:ext uri="{FF2B5EF4-FFF2-40B4-BE49-F238E27FC236}">
                <a16:creationId xmlns:a16="http://schemas.microsoft.com/office/drawing/2014/main" id="{DD78EC28-36C6-3E41-38B6-22B8DD9656F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47273" y="1089769"/>
            <a:ext cx="877187" cy="490421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0488B5C-32BB-2D97-B8E0-B15D5BAC9D9C}"/>
              </a:ext>
            </a:extLst>
          </p:cNvPr>
          <p:cNvSpPr txBox="1"/>
          <p:nvPr/>
        </p:nvSpPr>
        <p:spPr>
          <a:xfrm>
            <a:off x="5568805" y="3590241"/>
            <a:ext cx="11642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/>
              <a:t>Cluster</a:t>
            </a:r>
            <a:endParaRPr lang="en-IN" sz="1051" b="1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9D9B02A-219A-5DD0-642E-54FB7A893C6E}"/>
              </a:ext>
            </a:extLst>
          </p:cNvPr>
          <p:cNvSpPr txBox="1"/>
          <p:nvPr/>
        </p:nvSpPr>
        <p:spPr>
          <a:xfrm>
            <a:off x="1575367" y="3112967"/>
            <a:ext cx="12661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/>
              <a:t>Client</a:t>
            </a:r>
            <a:r>
              <a:rPr lang="en-IN" sz="1051" b="1"/>
              <a:t> </a:t>
            </a:r>
            <a:r>
              <a:rPr lang="en-IN" sz="1200" b="1"/>
              <a:t>Machine</a:t>
            </a:r>
            <a:endParaRPr lang="en-IN" sz="1051" b="1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61FD06E-BF58-C879-7118-CFCE9CA2886E}"/>
              </a:ext>
            </a:extLst>
          </p:cNvPr>
          <p:cNvCxnSpPr>
            <a:cxnSpLocks/>
          </p:cNvCxnSpPr>
          <p:nvPr/>
        </p:nvCxnSpPr>
        <p:spPr>
          <a:xfrm flipV="1">
            <a:off x="5552114" y="1911909"/>
            <a:ext cx="596087" cy="21068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5C76CA8-B38B-0D4C-090F-D9CDFB157493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5568806" y="2134447"/>
            <a:ext cx="579388" cy="22251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707AD17-6CE2-B100-0E17-AE26644DA20A}"/>
              </a:ext>
            </a:extLst>
          </p:cNvPr>
          <p:cNvSpPr txBox="1"/>
          <p:nvPr/>
        </p:nvSpPr>
        <p:spPr>
          <a:xfrm>
            <a:off x="4739468" y="2859052"/>
            <a:ext cx="821365" cy="27699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sz="1200"/>
              <a:t>Driver</a:t>
            </a:r>
            <a:endParaRPr lang="en-IN" sz="1051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DBB4ED5-FEEB-CCB0-F681-6F6705903BEF}"/>
              </a:ext>
            </a:extLst>
          </p:cNvPr>
          <p:cNvSpPr txBox="1"/>
          <p:nvPr/>
        </p:nvSpPr>
        <p:spPr>
          <a:xfrm>
            <a:off x="6148196" y="2698050"/>
            <a:ext cx="821365" cy="27699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sz="1200"/>
              <a:t>Executor</a:t>
            </a:r>
            <a:endParaRPr lang="en-IN" sz="1051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CCE4651-3C39-EC7B-75BD-A164DDA52BF0}"/>
              </a:ext>
            </a:extLst>
          </p:cNvPr>
          <p:cNvSpPr txBox="1"/>
          <p:nvPr/>
        </p:nvSpPr>
        <p:spPr>
          <a:xfrm>
            <a:off x="6148196" y="3112967"/>
            <a:ext cx="821365" cy="27699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sz="1200"/>
              <a:t>Executor</a:t>
            </a:r>
            <a:endParaRPr lang="en-IN" sz="1051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0843490-B0A6-2645-A0FA-0FE11A960879}"/>
              </a:ext>
            </a:extLst>
          </p:cNvPr>
          <p:cNvCxnSpPr>
            <a:cxnSpLocks/>
          </p:cNvCxnSpPr>
          <p:nvPr/>
        </p:nvCxnSpPr>
        <p:spPr>
          <a:xfrm flipV="1">
            <a:off x="5568811" y="2808019"/>
            <a:ext cx="596087" cy="21068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60A8660-6E10-2D7D-27FA-9920D344A9AD}"/>
              </a:ext>
            </a:extLst>
          </p:cNvPr>
          <p:cNvCxnSpPr>
            <a:cxnSpLocks/>
          </p:cNvCxnSpPr>
          <p:nvPr/>
        </p:nvCxnSpPr>
        <p:spPr>
          <a:xfrm>
            <a:off x="5569681" y="3031575"/>
            <a:ext cx="579391" cy="2109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F9707A0-FA6A-CFD1-E7FE-D723D8A83387}"/>
              </a:ext>
            </a:extLst>
          </p:cNvPr>
          <p:cNvCxnSpPr>
            <a:cxnSpLocks/>
          </p:cNvCxnSpPr>
          <p:nvPr/>
        </p:nvCxnSpPr>
        <p:spPr>
          <a:xfrm>
            <a:off x="2841560" y="2951958"/>
            <a:ext cx="183012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A4E00ED9-29AF-0107-AA04-54A2B8CA3E7B}"/>
              </a:ext>
            </a:extLst>
          </p:cNvPr>
          <p:cNvSpPr txBox="1"/>
          <p:nvPr/>
        </p:nvSpPr>
        <p:spPr>
          <a:xfrm>
            <a:off x="3174184" y="2701879"/>
            <a:ext cx="1104457" cy="2540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51"/>
              <a:t>Application A2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51519A2-A05D-BC89-6AD0-51405D415EB7}"/>
              </a:ext>
            </a:extLst>
          </p:cNvPr>
          <p:cNvSpPr txBox="1"/>
          <p:nvPr/>
        </p:nvSpPr>
        <p:spPr>
          <a:xfrm>
            <a:off x="3174184" y="2971213"/>
            <a:ext cx="1104457" cy="2540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51"/>
              <a:t>spark-submit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B68325-8D33-37F2-80D7-4B90292474F4}"/>
              </a:ext>
            </a:extLst>
          </p:cNvPr>
          <p:cNvSpPr txBox="1"/>
          <p:nvPr/>
        </p:nvSpPr>
        <p:spPr>
          <a:xfrm>
            <a:off x="7639290" y="4669996"/>
            <a:ext cx="1504709" cy="369332"/>
          </a:xfrm>
          <a:prstGeom prst="rect">
            <a:avLst/>
          </a:prstGeom>
          <a:gradFill>
            <a:gsLst>
              <a:gs pos="11000">
                <a:schemeClr val="accent1">
                  <a:lumMod val="60000"/>
                  <a:lumOff val="40000"/>
                </a:schemeClr>
              </a:gs>
              <a:gs pos="25000">
                <a:schemeClr val="accent1">
                  <a:lumMod val="40000"/>
                  <a:lumOff val="60000"/>
                </a:schemeClr>
              </a:gs>
              <a:gs pos="77000">
                <a:schemeClr val="accent1">
                  <a:lumMod val="60000"/>
                  <a:lumOff val="40000"/>
                </a:schemeClr>
              </a:gs>
              <a:gs pos="100000">
                <a:srgbClr val="00B0F0"/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r>
              <a:rPr lang="en-US">
                <a:latin typeface="Comic Sans MS" panose="030F0702030302020204" pitchFamily="66" charset="0"/>
              </a:rPr>
              <a:t>Naval Yemul</a:t>
            </a:r>
            <a:endParaRPr lang="en-IN">
              <a:latin typeface="Comic Sans MS" panose="030F0702030302020204" pitchFamily="66" charset="0"/>
            </a:endParaRPr>
          </a:p>
        </p:txBody>
      </p:sp>
      <p:pic>
        <p:nvPicPr>
          <p:cNvPr id="6" name="Picture 5" descr="A logo with a cloud and a blue object with a gear&#10;&#10;Description automatically generated">
            <a:extLst>
              <a:ext uri="{FF2B5EF4-FFF2-40B4-BE49-F238E27FC236}">
                <a16:creationId xmlns:a16="http://schemas.microsoft.com/office/drawing/2014/main" id="{A88461E0-FBBA-3B62-6ABF-EAB72DA84DE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207" t="25843" r="17367" b="29040"/>
          <a:stretch/>
        </p:blipFill>
        <p:spPr>
          <a:xfrm>
            <a:off x="7992900" y="9219"/>
            <a:ext cx="1151373" cy="807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6450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Side View, Computer, sitting, Flat Monitor, Flat screen, Computer Workers,  Working, person, Man, people icon">
            <a:extLst>
              <a:ext uri="{FF2B5EF4-FFF2-40B4-BE49-F238E27FC236}">
                <a16:creationId xmlns:a16="http://schemas.microsoft.com/office/drawing/2014/main" id="{EF373309-7510-A5CC-BBBC-4DB0F68B07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1354" y="1836808"/>
            <a:ext cx="1266188" cy="1266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FD362B5-3E33-A455-6A45-416D51E02ADE}"/>
              </a:ext>
            </a:extLst>
          </p:cNvPr>
          <p:cNvSpPr/>
          <p:nvPr/>
        </p:nvSpPr>
        <p:spPr>
          <a:xfrm>
            <a:off x="4671685" y="1641559"/>
            <a:ext cx="2480044" cy="193044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1051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6F55B5-FEBE-E6B5-0867-E9AC5D86802A}"/>
              </a:ext>
            </a:extLst>
          </p:cNvPr>
          <p:cNvSpPr txBox="1"/>
          <p:nvPr/>
        </p:nvSpPr>
        <p:spPr>
          <a:xfrm>
            <a:off x="4739468" y="1987633"/>
            <a:ext cx="821365" cy="27699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sz="1200"/>
              <a:t>Driver</a:t>
            </a:r>
            <a:endParaRPr lang="en-IN" sz="105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5B9EF3-CC1E-C529-0D32-5B76EBF1C86C}"/>
              </a:ext>
            </a:extLst>
          </p:cNvPr>
          <p:cNvSpPr txBox="1"/>
          <p:nvPr/>
        </p:nvSpPr>
        <p:spPr>
          <a:xfrm>
            <a:off x="6148198" y="1786418"/>
            <a:ext cx="821365" cy="27699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sz="1200"/>
              <a:t>Executor</a:t>
            </a:r>
            <a:endParaRPr lang="en-IN" sz="1051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645CB0-F9F6-7883-A7C7-AE0C090B1C64}"/>
              </a:ext>
            </a:extLst>
          </p:cNvPr>
          <p:cNvSpPr txBox="1"/>
          <p:nvPr/>
        </p:nvSpPr>
        <p:spPr>
          <a:xfrm>
            <a:off x="6148198" y="2218467"/>
            <a:ext cx="821365" cy="27699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sz="1200"/>
              <a:t>Executor</a:t>
            </a:r>
            <a:r>
              <a:rPr lang="en-IN" sz="1051"/>
              <a:t> 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4049365-9E62-4123-C28C-6BB17892BBF4}"/>
              </a:ext>
            </a:extLst>
          </p:cNvPr>
          <p:cNvCxnSpPr>
            <a:cxnSpLocks/>
            <a:endCxn id="12" idx="3"/>
          </p:cNvCxnSpPr>
          <p:nvPr/>
        </p:nvCxnSpPr>
        <p:spPr>
          <a:xfrm flipH="1">
            <a:off x="4284057" y="2122588"/>
            <a:ext cx="455415" cy="46096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042142C-5D5A-3547-F179-60144C1B5FB3}"/>
              </a:ext>
            </a:extLst>
          </p:cNvPr>
          <p:cNvSpPr txBox="1"/>
          <p:nvPr/>
        </p:nvSpPr>
        <p:spPr>
          <a:xfrm>
            <a:off x="3148576" y="2213963"/>
            <a:ext cx="1135481" cy="7391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214308" indent="-214308">
              <a:buFont typeface="Arial" panose="020B0604020202020204" pitchFamily="34" charset="0"/>
              <a:buChar char="•"/>
            </a:pPr>
            <a:r>
              <a:rPr lang="en-IN" sz="1051"/>
              <a:t>Analysing</a:t>
            </a:r>
          </a:p>
          <a:p>
            <a:pPr marL="214308" indent="-214308">
              <a:buFont typeface="Arial" panose="020B0604020202020204" pitchFamily="34" charset="0"/>
              <a:buChar char="•"/>
            </a:pPr>
            <a:r>
              <a:rPr lang="en-IN" sz="1051"/>
              <a:t>Distributing</a:t>
            </a:r>
          </a:p>
          <a:p>
            <a:pPr marL="214308" indent="-214308">
              <a:buFont typeface="Arial" panose="020B0604020202020204" pitchFamily="34" charset="0"/>
              <a:buChar char="•"/>
            </a:pPr>
            <a:r>
              <a:rPr lang="en-IN" sz="1051"/>
              <a:t>Scheduling</a:t>
            </a:r>
          </a:p>
          <a:p>
            <a:pPr marL="214308" indent="-214308">
              <a:buFont typeface="Arial" panose="020B0604020202020204" pitchFamily="34" charset="0"/>
              <a:buChar char="•"/>
            </a:pPr>
            <a:r>
              <a:rPr lang="en-IN" sz="1051"/>
              <a:t>Monitoring</a:t>
            </a:r>
          </a:p>
        </p:txBody>
      </p:sp>
      <p:pic>
        <p:nvPicPr>
          <p:cNvPr id="15" name="Google Shape;117;p17">
            <a:extLst>
              <a:ext uri="{FF2B5EF4-FFF2-40B4-BE49-F238E27FC236}">
                <a16:creationId xmlns:a16="http://schemas.microsoft.com/office/drawing/2014/main" id="{DD78EC28-36C6-3E41-38B6-22B8DD9656F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38445" y="956132"/>
            <a:ext cx="1013284" cy="624058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0488B5C-32BB-2D97-B8E0-B15D5BAC9D9C}"/>
              </a:ext>
            </a:extLst>
          </p:cNvPr>
          <p:cNvSpPr txBox="1"/>
          <p:nvPr/>
        </p:nvSpPr>
        <p:spPr>
          <a:xfrm>
            <a:off x="5568805" y="3590241"/>
            <a:ext cx="11642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/>
              <a:t>Cluster</a:t>
            </a:r>
            <a:endParaRPr lang="en-IN" sz="1051" b="1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9D9B02A-219A-5DD0-642E-54FB7A893C6E}"/>
              </a:ext>
            </a:extLst>
          </p:cNvPr>
          <p:cNvSpPr txBox="1"/>
          <p:nvPr/>
        </p:nvSpPr>
        <p:spPr>
          <a:xfrm>
            <a:off x="1575367" y="3112967"/>
            <a:ext cx="12661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/>
              <a:t>Client</a:t>
            </a:r>
            <a:r>
              <a:rPr lang="en-IN" sz="1051" b="1"/>
              <a:t> </a:t>
            </a:r>
            <a:r>
              <a:rPr lang="en-IN" sz="1200" b="1"/>
              <a:t>Machine</a:t>
            </a:r>
            <a:endParaRPr lang="en-IN" sz="1051" b="1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61FD06E-BF58-C879-7118-CFCE9CA2886E}"/>
              </a:ext>
            </a:extLst>
          </p:cNvPr>
          <p:cNvCxnSpPr>
            <a:cxnSpLocks/>
          </p:cNvCxnSpPr>
          <p:nvPr/>
        </p:nvCxnSpPr>
        <p:spPr>
          <a:xfrm flipV="1">
            <a:off x="5552114" y="1911909"/>
            <a:ext cx="596087" cy="21068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5C76CA8-B38B-0D4C-090F-D9CDFB157493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5568806" y="2134447"/>
            <a:ext cx="579388" cy="22251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707AD17-6CE2-B100-0E17-AE26644DA20A}"/>
              </a:ext>
            </a:extLst>
          </p:cNvPr>
          <p:cNvSpPr txBox="1"/>
          <p:nvPr/>
        </p:nvSpPr>
        <p:spPr>
          <a:xfrm>
            <a:off x="4739468" y="2859052"/>
            <a:ext cx="821365" cy="27699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sz="1200"/>
              <a:t>Driver</a:t>
            </a:r>
            <a:endParaRPr lang="en-IN" sz="1051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DBB4ED5-FEEB-CCB0-F681-6F6705903BEF}"/>
              </a:ext>
            </a:extLst>
          </p:cNvPr>
          <p:cNvSpPr txBox="1"/>
          <p:nvPr/>
        </p:nvSpPr>
        <p:spPr>
          <a:xfrm>
            <a:off x="6148196" y="2698050"/>
            <a:ext cx="821365" cy="27699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sz="1200"/>
              <a:t>Executor</a:t>
            </a:r>
            <a:endParaRPr lang="en-IN" sz="1051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CCE4651-3C39-EC7B-75BD-A164DDA52BF0}"/>
              </a:ext>
            </a:extLst>
          </p:cNvPr>
          <p:cNvSpPr txBox="1"/>
          <p:nvPr/>
        </p:nvSpPr>
        <p:spPr>
          <a:xfrm>
            <a:off x="6148196" y="3112967"/>
            <a:ext cx="821365" cy="27699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sz="1200"/>
              <a:t>Executor</a:t>
            </a:r>
            <a:endParaRPr lang="en-IN" sz="1051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0843490-B0A6-2645-A0FA-0FE11A960879}"/>
              </a:ext>
            </a:extLst>
          </p:cNvPr>
          <p:cNvCxnSpPr>
            <a:cxnSpLocks/>
          </p:cNvCxnSpPr>
          <p:nvPr/>
        </p:nvCxnSpPr>
        <p:spPr>
          <a:xfrm flipV="1">
            <a:off x="5568811" y="2808019"/>
            <a:ext cx="596087" cy="21068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60A8660-6E10-2D7D-27FA-9920D344A9AD}"/>
              </a:ext>
            </a:extLst>
          </p:cNvPr>
          <p:cNvCxnSpPr>
            <a:cxnSpLocks/>
          </p:cNvCxnSpPr>
          <p:nvPr/>
        </p:nvCxnSpPr>
        <p:spPr>
          <a:xfrm>
            <a:off x="5569681" y="3031575"/>
            <a:ext cx="579391" cy="2109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AFFA7A4-2E64-98B9-7431-D693B4AE90E2}"/>
              </a:ext>
            </a:extLst>
          </p:cNvPr>
          <p:cNvCxnSpPr>
            <a:cxnSpLocks/>
            <a:endCxn id="12" idx="3"/>
          </p:cNvCxnSpPr>
          <p:nvPr/>
        </p:nvCxnSpPr>
        <p:spPr>
          <a:xfrm flipH="1" flipV="1">
            <a:off x="4284057" y="2583548"/>
            <a:ext cx="447441" cy="40246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A8911296-5C0A-50E7-5C11-66879431A4FF}"/>
              </a:ext>
            </a:extLst>
          </p:cNvPr>
          <p:cNvSpPr txBox="1"/>
          <p:nvPr/>
        </p:nvSpPr>
        <p:spPr>
          <a:xfrm>
            <a:off x="7639290" y="4669996"/>
            <a:ext cx="1504709" cy="369332"/>
          </a:xfrm>
          <a:prstGeom prst="rect">
            <a:avLst/>
          </a:prstGeom>
          <a:gradFill>
            <a:gsLst>
              <a:gs pos="11000">
                <a:schemeClr val="accent1">
                  <a:lumMod val="60000"/>
                  <a:lumOff val="40000"/>
                </a:schemeClr>
              </a:gs>
              <a:gs pos="25000">
                <a:schemeClr val="accent1">
                  <a:lumMod val="40000"/>
                  <a:lumOff val="60000"/>
                </a:schemeClr>
              </a:gs>
              <a:gs pos="77000">
                <a:schemeClr val="accent1">
                  <a:lumMod val="60000"/>
                  <a:lumOff val="40000"/>
                </a:schemeClr>
              </a:gs>
              <a:gs pos="100000">
                <a:srgbClr val="00B0F0"/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r>
              <a:rPr lang="en-US">
                <a:latin typeface="Comic Sans MS" panose="030F0702030302020204" pitchFamily="66" charset="0"/>
              </a:rPr>
              <a:t>Naval Yemul</a:t>
            </a:r>
            <a:endParaRPr lang="en-IN">
              <a:latin typeface="Comic Sans MS" panose="030F0702030302020204" pitchFamily="66" charset="0"/>
            </a:endParaRPr>
          </a:p>
        </p:txBody>
      </p:sp>
      <p:pic>
        <p:nvPicPr>
          <p:cNvPr id="6" name="Picture 5" descr="A logo with a cloud and a blue object with a gear&#10;&#10;Description automatically generated">
            <a:extLst>
              <a:ext uri="{FF2B5EF4-FFF2-40B4-BE49-F238E27FC236}">
                <a16:creationId xmlns:a16="http://schemas.microsoft.com/office/drawing/2014/main" id="{93FB20B2-5A55-AD4D-3687-5889FC69943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207" t="25843" r="17367" b="29040"/>
          <a:stretch/>
        </p:blipFill>
        <p:spPr>
          <a:xfrm>
            <a:off x="7992900" y="9219"/>
            <a:ext cx="1151373" cy="807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8553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0B1B20-4324-8DD3-E566-90C738DB3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/>
              <a:t>Who Executes where?</a:t>
            </a:r>
          </a:p>
        </p:txBody>
      </p:sp>
      <p:pic>
        <p:nvPicPr>
          <p:cNvPr id="2052" name="Picture 4" descr="Side View, Computer, sitting, Flat Monitor, Flat screen, Computer Workers,  Working, person, Man, people icon">
            <a:extLst>
              <a:ext uri="{FF2B5EF4-FFF2-40B4-BE49-F238E27FC236}">
                <a16:creationId xmlns:a16="http://schemas.microsoft.com/office/drawing/2014/main" id="{EF373309-7510-A5CC-BBBC-4DB0F68B07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1097" y="1790407"/>
            <a:ext cx="1266188" cy="1266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FD362B5-3E33-A455-6A45-416D51E02ADE}"/>
              </a:ext>
            </a:extLst>
          </p:cNvPr>
          <p:cNvSpPr/>
          <p:nvPr/>
        </p:nvSpPr>
        <p:spPr>
          <a:xfrm>
            <a:off x="4671685" y="1659797"/>
            <a:ext cx="2480044" cy="193044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105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5B9EF3-CC1E-C529-0D32-5B76EBF1C86C}"/>
              </a:ext>
            </a:extLst>
          </p:cNvPr>
          <p:cNvSpPr txBox="1"/>
          <p:nvPr/>
        </p:nvSpPr>
        <p:spPr>
          <a:xfrm>
            <a:off x="6148198" y="1786418"/>
            <a:ext cx="821365" cy="27699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sz="1200"/>
              <a:t>Executor</a:t>
            </a:r>
            <a:endParaRPr lang="en-IN" sz="1051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645CB0-F9F6-7883-A7C7-AE0C090B1C64}"/>
              </a:ext>
            </a:extLst>
          </p:cNvPr>
          <p:cNvSpPr txBox="1"/>
          <p:nvPr/>
        </p:nvSpPr>
        <p:spPr>
          <a:xfrm>
            <a:off x="6148198" y="2218467"/>
            <a:ext cx="821365" cy="27699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sz="1200"/>
              <a:t>Executor</a:t>
            </a:r>
            <a:r>
              <a:rPr lang="en-IN" sz="1051"/>
              <a:t>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042142C-5D5A-3547-F179-60144C1B5FB3}"/>
              </a:ext>
            </a:extLst>
          </p:cNvPr>
          <p:cNvSpPr txBox="1"/>
          <p:nvPr/>
        </p:nvSpPr>
        <p:spPr>
          <a:xfrm>
            <a:off x="3048892" y="1839109"/>
            <a:ext cx="1440627" cy="4616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257168" indent="-257168">
              <a:buAutoNum type="arabicPeriod"/>
            </a:pPr>
            <a:r>
              <a:rPr lang="en-IN" sz="1200" b="1"/>
              <a:t>Client Mode</a:t>
            </a:r>
          </a:p>
          <a:p>
            <a:pPr marL="257168" indent="-257168">
              <a:buAutoNum type="arabicPeriod"/>
            </a:pPr>
            <a:r>
              <a:rPr lang="en-IN" sz="1200" b="1"/>
              <a:t>Cluster Mode</a:t>
            </a:r>
          </a:p>
        </p:txBody>
      </p:sp>
      <p:pic>
        <p:nvPicPr>
          <p:cNvPr id="15" name="Google Shape;117;p17">
            <a:extLst>
              <a:ext uri="{FF2B5EF4-FFF2-40B4-BE49-F238E27FC236}">
                <a16:creationId xmlns:a16="http://schemas.microsoft.com/office/drawing/2014/main" id="{DD78EC28-36C6-3E41-38B6-22B8DD9656F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47273" y="1089769"/>
            <a:ext cx="877187" cy="490421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0488B5C-32BB-2D97-B8E0-B15D5BAC9D9C}"/>
              </a:ext>
            </a:extLst>
          </p:cNvPr>
          <p:cNvSpPr txBox="1"/>
          <p:nvPr/>
        </p:nvSpPr>
        <p:spPr>
          <a:xfrm>
            <a:off x="5568805" y="3590241"/>
            <a:ext cx="11642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/>
              <a:t>Cluster</a:t>
            </a:r>
            <a:endParaRPr lang="en-IN" sz="1051" b="1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9D9B02A-219A-5DD0-642E-54FB7A893C6E}"/>
              </a:ext>
            </a:extLst>
          </p:cNvPr>
          <p:cNvSpPr txBox="1"/>
          <p:nvPr/>
        </p:nvSpPr>
        <p:spPr>
          <a:xfrm>
            <a:off x="1722022" y="2989603"/>
            <a:ext cx="12661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/>
              <a:t>Client</a:t>
            </a:r>
            <a:r>
              <a:rPr lang="en-IN" sz="1051" b="1"/>
              <a:t> </a:t>
            </a:r>
            <a:r>
              <a:rPr lang="en-IN" sz="1200" b="1"/>
              <a:t>Machine</a:t>
            </a:r>
            <a:endParaRPr lang="en-IN" sz="1051" b="1"/>
          </a:p>
        </p:txBody>
      </p:sp>
      <p:pic>
        <p:nvPicPr>
          <p:cNvPr id="5" name="Picture 4" descr="A logo with a cloud and a blue object with a gear&#10;&#10;Description automatically generated">
            <a:extLst>
              <a:ext uri="{FF2B5EF4-FFF2-40B4-BE49-F238E27FC236}">
                <a16:creationId xmlns:a16="http://schemas.microsoft.com/office/drawing/2014/main" id="{98AC85AB-28DD-A0E6-5C36-8ACB663C89D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207" t="25843" r="17367" b="29040"/>
          <a:stretch/>
        </p:blipFill>
        <p:spPr>
          <a:xfrm>
            <a:off x="7992900" y="9219"/>
            <a:ext cx="1151373" cy="807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5399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0B1B20-4324-8DD3-E566-90C738DB3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/>
              <a:t>Who Executes where?</a:t>
            </a:r>
          </a:p>
        </p:txBody>
      </p:sp>
      <p:pic>
        <p:nvPicPr>
          <p:cNvPr id="2052" name="Picture 4" descr="Side View, Computer, sitting, Flat Monitor, Flat screen, Computer Workers,  Working, person, Man, people icon">
            <a:extLst>
              <a:ext uri="{FF2B5EF4-FFF2-40B4-BE49-F238E27FC236}">
                <a16:creationId xmlns:a16="http://schemas.microsoft.com/office/drawing/2014/main" id="{EF373309-7510-A5CC-BBBC-4DB0F68B07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1097" y="1790407"/>
            <a:ext cx="1266188" cy="1266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FD362B5-3E33-A455-6A45-416D51E02ADE}"/>
              </a:ext>
            </a:extLst>
          </p:cNvPr>
          <p:cNvSpPr/>
          <p:nvPr/>
        </p:nvSpPr>
        <p:spPr>
          <a:xfrm>
            <a:off x="4671685" y="1659797"/>
            <a:ext cx="2480044" cy="193044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105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5B9EF3-CC1E-C529-0D32-5B76EBF1C86C}"/>
              </a:ext>
            </a:extLst>
          </p:cNvPr>
          <p:cNvSpPr txBox="1"/>
          <p:nvPr/>
        </p:nvSpPr>
        <p:spPr>
          <a:xfrm>
            <a:off x="6148198" y="1786418"/>
            <a:ext cx="821365" cy="27699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sz="1200"/>
              <a:t>Executor</a:t>
            </a:r>
            <a:endParaRPr lang="en-IN" sz="1051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645CB0-F9F6-7883-A7C7-AE0C090B1C64}"/>
              </a:ext>
            </a:extLst>
          </p:cNvPr>
          <p:cNvSpPr txBox="1"/>
          <p:nvPr/>
        </p:nvSpPr>
        <p:spPr>
          <a:xfrm>
            <a:off x="6148198" y="2218467"/>
            <a:ext cx="821365" cy="27699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sz="1200"/>
              <a:t>Executor</a:t>
            </a:r>
            <a:r>
              <a:rPr lang="en-IN" sz="1051"/>
              <a:t>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042142C-5D5A-3547-F179-60144C1B5FB3}"/>
              </a:ext>
            </a:extLst>
          </p:cNvPr>
          <p:cNvSpPr txBox="1"/>
          <p:nvPr/>
        </p:nvSpPr>
        <p:spPr>
          <a:xfrm>
            <a:off x="3048892" y="1839109"/>
            <a:ext cx="1440627" cy="4616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257168" indent="-257168">
              <a:buAutoNum type="arabicPeriod"/>
            </a:pPr>
            <a:r>
              <a:rPr lang="en-IN" sz="1200" b="1"/>
              <a:t>Client Mode</a:t>
            </a:r>
          </a:p>
          <a:p>
            <a:pPr marL="257168" indent="-257168">
              <a:buAutoNum type="arabicPeriod"/>
            </a:pPr>
            <a:r>
              <a:rPr lang="en-IN" sz="1200" b="1"/>
              <a:t>Cluster Mode</a:t>
            </a:r>
          </a:p>
        </p:txBody>
      </p:sp>
      <p:pic>
        <p:nvPicPr>
          <p:cNvPr id="15" name="Google Shape;117;p17">
            <a:extLst>
              <a:ext uri="{FF2B5EF4-FFF2-40B4-BE49-F238E27FC236}">
                <a16:creationId xmlns:a16="http://schemas.microsoft.com/office/drawing/2014/main" id="{DD78EC28-36C6-3E41-38B6-22B8DD9656F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47273" y="1089769"/>
            <a:ext cx="877187" cy="490421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0488B5C-32BB-2D97-B8E0-B15D5BAC9D9C}"/>
              </a:ext>
            </a:extLst>
          </p:cNvPr>
          <p:cNvSpPr txBox="1"/>
          <p:nvPr/>
        </p:nvSpPr>
        <p:spPr>
          <a:xfrm>
            <a:off x="5568805" y="3590241"/>
            <a:ext cx="11642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/>
              <a:t>Cluster</a:t>
            </a:r>
            <a:endParaRPr lang="en-IN" sz="1051" b="1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9D9B02A-219A-5DD0-642E-54FB7A893C6E}"/>
              </a:ext>
            </a:extLst>
          </p:cNvPr>
          <p:cNvSpPr txBox="1"/>
          <p:nvPr/>
        </p:nvSpPr>
        <p:spPr>
          <a:xfrm>
            <a:off x="1722022" y="2989603"/>
            <a:ext cx="12661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/>
              <a:t>Client</a:t>
            </a:r>
            <a:r>
              <a:rPr lang="en-IN" sz="1051" b="1"/>
              <a:t> </a:t>
            </a:r>
            <a:r>
              <a:rPr lang="en-IN" sz="1200" b="1"/>
              <a:t>Machine</a:t>
            </a:r>
            <a:endParaRPr lang="en-IN" sz="1051" b="1"/>
          </a:p>
        </p:txBody>
      </p:sp>
      <p:pic>
        <p:nvPicPr>
          <p:cNvPr id="5" name="Picture 4" descr="A logo with a cloud and a blue object with a gear&#10;&#10;Description automatically generated">
            <a:extLst>
              <a:ext uri="{FF2B5EF4-FFF2-40B4-BE49-F238E27FC236}">
                <a16:creationId xmlns:a16="http://schemas.microsoft.com/office/drawing/2014/main" id="{0EC484D2-748C-40F4-0504-6DDE64AA304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207" t="25843" r="17367" b="29040"/>
          <a:stretch/>
        </p:blipFill>
        <p:spPr>
          <a:xfrm>
            <a:off x="7992900" y="9219"/>
            <a:ext cx="1151373" cy="807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3322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0B1B20-4324-8DD3-E566-90C738DB3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/>
              <a:t>Who Executes where?</a:t>
            </a:r>
          </a:p>
        </p:txBody>
      </p:sp>
      <p:pic>
        <p:nvPicPr>
          <p:cNvPr id="2052" name="Picture 4" descr="Side View, Computer, sitting, Flat Monitor, Flat screen, Computer Workers,  Working, person, Man, people icon">
            <a:extLst>
              <a:ext uri="{FF2B5EF4-FFF2-40B4-BE49-F238E27FC236}">
                <a16:creationId xmlns:a16="http://schemas.microsoft.com/office/drawing/2014/main" id="{EF373309-7510-A5CC-BBBC-4DB0F68B07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1097" y="1790407"/>
            <a:ext cx="1266188" cy="1266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FD362B5-3E33-A455-6A45-416D51E02ADE}"/>
              </a:ext>
            </a:extLst>
          </p:cNvPr>
          <p:cNvSpPr/>
          <p:nvPr/>
        </p:nvSpPr>
        <p:spPr>
          <a:xfrm>
            <a:off x="4671685" y="1659797"/>
            <a:ext cx="2480044" cy="193044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1051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6F55B5-FEBE-E6B5-0867-E9AC5D86802A}"/>
              </a:ext>
            </a:extLst>
          </p:cNvPr>
          <p:cNvSpPr txBox="1"/>
          <p:nvPr/>
        </p:nvSpPr>
        <p:spPr>
          <a:xfrm>
            <a:off x="2886414" y="2040333"/>
            <a:ext cx="821365" cy="27699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sz="1200"/>
              <a:t>Driver</a:t>
            </a:r>
            <a:endParaRPr lang="en-IN" sz="105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5B9EF3-CC1E-C529-0D32-5B76EBF1C86C}"/>
              </a:ext>
            </a:extLst>
          </p:cNvPr>
          <p:cNvSpPr txBox="1"/>
          <p:nvPr/>
        </p:nvSpPr>
        <p:spPr>
          <a:xfrm>
            <a:off x="6148198" y="1786418"/>
            <a:ext cx="821365" cy="27699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sz="1200"/>
              <a:t>Executor</a:t>
            </a:r>
            <a:endParaRPr lang="en-IN" sz="1051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645CB0-F9F6-7883-A7C7-AE0C090B1C64}"/>
              </a:ext>
            </a:extLst>
          </p:cNvPr>
          <p:cNvSpPr txBox="1"/>
          <p:nvPr/>
        </p:nvSpPr>
        <p:spPr>
          <a:xfrm>
            <a:off x="6148198" y="2218467"/>
            <a:ext cx="821365" cy="27699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sz="1200"/>
              <a:t>Executor</a:t>
            </a:r>
            <a:r>
              <a:rPr lang="en-IN" sz="1051"/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8CF1702-BC1D-A7FA-C3C7-85F9883C9515}"/>
              </a:ext>
            </a:extLst>
          </p:cNvPr>
          <p:cNvSpPr txBox="1"/>
          <p:nvPr/>
        </p:nvSpPr>
        <p:spPr>
          <a:xfrm>
            <a:off x="2335055" y="1467674"/>
            <a:ext cx="1391660" cy="27699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200" b="1"/>
              <a:t>1. Client Mode</a:t>
            </a:r>
          </a:p>
        </p:txBody>
      </p:sp>
      <p:pic>
        <p:nvPicPr>
          <p:cNvPr id="15" name="Google Shape;117;p17">
            <a:extLst>
              <a:ext uri="{FF2B5EF4-FFF2-40B4-BE49-F238E27FC236}">
                <a16:creationId xmlns:a16="http://schemas.microsoft.com/office/drawing/2014/main" id="{DD78EC28-36C6-3E41-38B6-22B8DD9656F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47273" y="1089769"/>
            <a:ext cx="877187" cy="490421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0488B5C-32BB-2D97-B8E0-B15D5BAC9D9C}"/>
              </a:ext>
            </a:extLst>
          </p:cNvPr>
          <p:cNvSpPr txBox="1"/>
          <p:nvPr/>
        </p:nvSpPr>
        <p:spPr>
          <a:xfrm>
            <a:off x="5568805" y="3590241"/>
            <a:ext cx="11642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/>
              <a:t>Cluster</a:t>
            </a:r>
            <a:endParaRPr lang="en-IN" sz="1051" b="1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9D9B02A-219A-5DD0-642E-54FB7A893C6E}"/>
              </a:ext>
            </a:extLst>
          </p:cNvPr>
          <p:cNvSpPr txBox="1"/>
          <p:nvPr/>
        </p:nvSpPr>
        <p:spPr>
          <a:xfrm>
            <a:off x="1722022" y="2989603"/>
            <a:ext cx="12661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/>
              <a:t>Client</a:t>
            </a:r>
            <a:r>
              <a:rPr lang="en-IN" sz="1051" b="1"/>
              <a:t> </a:t>
            </a:r>
            <a:r>
              <a:rPr lang="en-IN" sz="1200" b="1"/>
              <a:t>Machine</a:t>
            </a:r>
            <a:endParaRPr lang="en-IN" sz="1051" b="1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61FD06E-BF58-C879-7118-CFCE9CA2886E}"/>
              </a:ext>
            </a:extLst>
          </p:cNvPr>
          <p:cNvCxnSpPr>
            <a:cxnSpLocks/>
            <a:stCxn id="5" idx="3"/>
          </p:cNvCxnSpPr>
          <p:nvPr/>
        </p:nvCxnSpPr>
        <p:spPr>
          <a:xfrm flipV="1">
            <a:off x="3707779" y="1911907"/>
            <a:ext cx="2440419" cy="2669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5C76CA8-B38B-0D4C-090F-D9CDFB157493}"/>
              </a:ext>
            </a:extLst>
          </p:cNvPr>
          <p:cNvCxnSpPr>
            <a:cxnSpLocks/>
            <a:stCxn id="5" idx="3"/>
            <a:endCxn id="9" idx="1"/>
          </p:cNvCxnSpPr>
          <p:nvPr/>
        </p:nvCxnSpPr>
        <p:spPr>
          <a:xfrm>
            <a:off x="3707779" y="2178829"/>
            <a:ext cx="2440419" cy="1781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logo with a cloud and a blue object with a gear&#10;&#10;Description automatically generated">
            <a:extLst>
              <a:ext uri="{FF2B5EF4-FFF2-40B4-BE49-F238E27FC236}">
                <a16:creationId xmlns:a16="http://schemas.microsoft.com/office/drawing/2014/main" id="{02128E45-BADC-DFF4-A984-BD0EB45D108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207" t="25843" r="17367" b="29040"/>
          <a:stretch/>
        </p:blipFill>
        <p:spPr>
          <a:xfrm>
            <a:off x="7992900" y="9219"/>
            <a:ext cx="1151373" cy="807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4200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0B1B20-4324-8DD3-E566-90C738DB3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/>
              <a:t>Who Executes where?</a:t>
            </a:r>
          </a:p>
        </p:txBody>
      </p:sp>
      <p:pic>
        <p:nvPicPr>
          <p:cNvPr id="2052" name="Picture 4" descr="Side View, Computer, sitting, Flat Monitor, Flat screen, Computer Workers,  Working, person, Man, people icon">
            <a:extLst>
              <a:ext uri="{FF2B5EF4-FFF2-40B4-BE49-F238E27FC236}">
                <a16:creationId xmlns:a16="http://schemas.microsoft.com/office/drawing/2014/main" id="{EF373309-7510-A5CC-BBBC-4DB0F68B07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1097" y="1790407"/>
            <a:ext cx="1266188" cy="1266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FD362B5-3E33-A455-6A45-416D51E02ADE}"/>
              </a:ext>
            </a:extLst>
          </p:cNvPr>
          <p:cNvSpPr/>
          <p:nvPr/>
        </p:nvSpPr>
        <p:spPr>
          <a:xfrm>
            <a:off x="4671685" y="1659797"/>
            <a:ext cx="2480044" cy="193044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105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5B9EF3-CC1E-C529-0D32-5B76EBF1C86C}"/>
              </a:ext>
            </a:extLst>
          </p:cNvPr>
          <p:cNvSpPr txBox="1"/>
          <p:nvPr/>
        </p:nvSpPr>
        <p:spPr>
          <a:xfrm>
            <a:off x="6148198" y="1786418"/>
            <a:ext cx="821365" cy="27699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sz="1200"/>
              <a:t>Executor</a:t>
            </a:r>
            <a:endParaRPr lang="en-IN" sz="1051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645CB0-F9F6-7883-A7C7-AE0C090B1C64}"/>
              </a:ext>
            </a:extLst>
          </p:cNvPr>
          <p:cNvSpPr txBox="1"/>
          <p:nvPr/>
        </p:nvSpPr>
        <p:spPr>
          <a:xfrm>
            <a:off x="6148198" y="2218467"/>
            <a:ext cx="821365" cy="27699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sz="1200"/>
              <a:t>Executor</a:t>
            </a:r>
            <a:r>
              <a:rPr lang="en-IN" sz="1051"/>
              <a:t> </a:t>
            </a:r>
          </a:p>
        </p:txBody>
      </p:sp>
      <p:pic>
        <p:nvPicPr>
          <p:cNvPr id="15" name="Google Shape;117;p17">
            <a:extLst>
              <a:ext uri="{FF2B5EF4-FFF2-40B4-BE49-F238E27FC236}">
                <a16:creationId xmlns:a16="http://schemas.microsoft.com/office/drawing/2014/main" id="{DD78EC28-36C6-3E41-38B6-22B8DD9656F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47273" y="1089769"/>
            <a:ext cx="877187" cy="490421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0488B5C-32BB-2D97-B8E0-B15D5BAC9D9C}"/>
              </a:ext>
            </a:extLst>
          </p:cNvPr>
          <p:cNvSpPr txBox="1"/>
          <p:nvPr/>
        </p:nvSpPr>
        <p:spPr>
          <a:xfrm>
            <a:off x="5568805" y="3590241"/>
            <a:ext cx="11642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/>
              <a:t>Cluster</a:t>
            </a:r>
            <a:endParaRPr lang="en-IN" sz="1051" b="1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9D9B02A-219A-5DD0-642E-54FB7A893C6E}"/>
              </a:ext>
            </a:extLst>
          </p:cNvPr>
          <p:cNvSpPr txBox="1"/>
          <p:nvPr/>
        </p:nvSpPr>
        <p:spPr>
          <a:xfrm>
            <a:off x="1722022" y="2989603"/>
            <a:ext cx="12661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/>
              <a:t>Client</a:t>
            </a:r>
            <a:r>
              <a:rPr lang="en-IN" sz="1051" b="1"/>
              <a:t> </a:t>
            </a:r>
            <a:r>
              <a:rPr lang="en-IN" sz="1200" b="1"/>
              <a:t>Machine</a:t>
            </a:r>
            <a:endParaRPr lang="en-IN" sz="1051" b="1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32A5073-12AD-72E4-8C89-11C7BF9BBD3D}"/>
              </a:ext>
            </a:extLst>
          </p:cNvPr>
          <p:cNvSpPr txBox="1"/>
          <p:nvPr/>
        </p:nvSpPr>
        <p:spPr>
          <a:xfrm>
            <a:off x="2335055" y="1467674"/>
            <a:ext cx="1391660" cy="27699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200" b="1"/>
              <a:t>2. Cluster Mode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31C10BC-E9A8-9E43-8776-5A9E2EF62477}"/>
              </a:ext>
            </a:extLst>
          </p:cNvPr>
          <p:cNvSpPr txBox="1"/>
          <p:nvPr/>
        </p:nvSpPr>
        <p:spPr>
          <a:xfrm>
            <a:off x="4747443" y="2004307"/>
            <a:ext cx="821365" cy="27699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sz="1200"/>
              <a:t>Driver</a:t>
            </a:r>
            <a:endParaRPr lang="en-IN" sz="1051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C26D565-CB56-BB56-C1D9-39F62CEFFC62}"/>
              </a:ext>
            </a:extLst>
          </p:cNvPr>
          <p:cNvCxnSpPr>
            <a:cxnSpLocks/>
          </p:cNvCxnSpPr>
          <p:nvPr/>
        </p:nvCxnSpPr>
        <p:spPr>
          <a:xfrm flipV="1">
            <a:off x="5568809" y="1911906"/>
            <a:ext cx="579391" cy="20803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7563355-6156-5511-BA8D-AFA2CF335143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5568808" y="2142807"/>
            <a:ext cx="579389" cy="20261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logo with a cloud and a blue object with a gear&#10;&#10;Description automatically generated">
            <a:extLst>
              <a:ext uri="{FF2B5EF4-FFF2-40B4-BE49-F238E27FC236}">
                <a16:creationId xmlns:a16="http://schemas.microsoft.com/office/drawing/2014/main" id="{F540B6EC-627F-8200-4E11-7BC7AA62B7A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207" t="25843" r="17367" b="29040"/>
          <a:stretch/>
        </p:blipFill>
        <p:spPr>
          <a:xfrm>
            <a:off x="7992900" y="9219"/>
            <a:ext cx="1151373" cy="807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70451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5A202D8-6230-07D0-9DC7-2DD3755EAD93}"/>
              </a:ext>
            </a:extLst>
          </p:cNvPr>
          <p:cNvSpPr txBox="1"/>
          <p:nvPr/>
        </p:nvSpPr>
        <p:spPr>
          <a:xfrm>
            <a:off x="2721629" y="3338932"/>
            <a:ext cx="1391660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IN" sz="1200" b="1"/>
              <a:t>Local Machine</a:t>
            </a:r>
          </a:p>
        </p:txBody>
      </p:sp>
      <p:pic>
        <p:nvPicPr>
          <p:cNvPr id="5" name="Picture 4" descr="Side View, Computer, sitting, Flat Monitor, Flat screen, Computer Workers,  Working, person, Man, people icon">
            <a:extLst>
              <a:ext uri="{FF2B5EF4-FFF2-40B4-BE49-F238E27FC236}">
                <a16:creationId xmlns:a16="http://schemas.microsoft.com/office/drawing/2014/main" id="{BE566BED-8005-4B0E-9D17-ACCE07CE0F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5618" y="1880641"/>
            <a:ext cx="1266188" cy="1266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45E6FF5-ABB1-12A3-08D5-A91C8728BCA6}"/>
              </a:ext>
            </a:extLst>
          </p:cNvPr>
          <p:cNvSpPr txBox="1"/>
          <p:nvPr/>
        </p:nvSpPr>
        <p:spPr>
          <a:xfrm>
            <a:off x="4227557" y="1879513"/>
            <a:ext cx="1266188" cy="15696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200" b="1"/>
              <a:t>Spark JVM</a:t>
            </a:r>
          </a:p>
          <a:p>
            <a:pPr algn="ctr"/>
            <a:endParaRPr lang="en-IN" sz="1200" b="1"/>
          </a:p>
          <a:p>
            <a:endParaRPr lang="en-IN" sz="1200" b="1"/>
          </a:p>
          <a:p>
            <a:endParaRPr lang="en-IN" sz="1200" b="1"/>
          </a:p>
          <a:p>
            <a:endParaRPr lang="en-IN" sz="1200" b="1"/>
          </a:p>
          <a:p>
            <a:endParaRPr lang="en-IN" sz="1200" b="1"/>
          </a:p>
          <a:p>
            <a:endParaRPr lang="en-IN" sz="1200" b="1"/>
          </a:p>
          <a:p>
            <a:endParaRPr lang="en-IN" sz="1200" b="1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817248-D866-5B6E-5772-D141595797A5}"/>
              </a:ext>
            </a:extLst>
          </p:cNvPr>
          <p:cNvSpPr txBox="1"/>
          <p:nvPr/>
        </p:nvSpPr>
        <p:spPr>
          <a:xfrm>
            <a:off x="4418394" y="2317841"/>
            <a:ext cx="882257" cy="27699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200" b="1"/>
              <a:t>Driver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091F7F-BCE5-99E5-6EF7-1705D3A1D6F3}"/>
              </a:ext>
            </a:extLst>
          </p:cNvPr>
          <p:cNvSpPr txBox="1"/>
          <p:nvPr/>
        </p:nvSpPr>
        <p:spPr>
          <a:xfrm>
            <a:off x="4418394" y="2837767"/>
            <a:ext cx="882257" cy="27699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200" b="1"/>
              <a:t>Executor</a:t>
            </a:r>
          </a:p>
        </p:txBody>
      </p:sp>
      <p:pic>
        <p:nvPicPr>
          <p:cNvPr id="6" name="Picture 5" descr="A logo with a cloud and a blue object with a gear&#10;&#10;Description automatically generated">
            <a:extLst>
              <a:ext uri="{FF2B5EF4-FFF2-40B4-BE49-F238E27FC236}">
                <a16:creationId xmlns:a16="http://schemas.microsoft.com/office/drawing/2014/main" id="{32C6C2D1-0ACB-36CC-E07B-16AC805585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207" t="25843" r="17367" b="29040"/>
          <a:stretch/>
        </p:blipFill>
        <p:spPr>
          <a:xfrm>
            <a:off x="7992900" y="9219"/>
            <a:ext cx="1151373" cy="807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7995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7301F447-EEF7-48F5-AF73-7566EE7F64A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3BA3CD-77BA-5282-6B00-5025CA709B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340280"/>
            <a:ext cx="2658261" cy="798756"/>
          </a:xfrm>
        </p:spPr>
        <p:txBody>
          <a:bodyPr anchor="ctr">
            <a:normAutofit/>
          </a:bodyPr>
          <a:lstStyle/>
          <a:p>
            <a:r>
              <a:rPr lang="en" sz="3000">
                <a:latin typeface="Montserrat"/>
              </a:rPr>
              <a:t>Big Data</a:t>
            </a:r>
            <a:endParaRPr lang="en-US" sz="3000">
              <a:latin typeface="Montserrat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7117410-A2A4-4085-9ADC-46744551DBD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2079" y="0"/>
            <a:ext cx="7879842" cy="1435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9F74EB5-E547-4FB4-95F5-BCC788F3C4A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0936" y="1134745"/>
            <a:ext cx="7879842" cy="13716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4718C6-71B6-B99F-FF3C-3FB02055A3DC}"/>
              </a:ext>
            </a:extLst>
          </p:cNvPr>
          <p:cNvSpPr>
            <a:spLocks/>
          </p:cNvSpPr>
          <p:nvPr/>
        </p:nvSpPr>
        <p:spPr>
          <a:xfrm>
            <a:off x="628650" y="1296772"/>
            <a:ext cx="7887469" cy="3028875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lIns="91440" tIns="45720" rIns="91440" bIns="45720" anchor="t">
            <a:normAutofit/>
          </a:bodyPr>
          <a:lstStyle/>
          <a:p>
            <a:pPr defTabSz="841248"/>
            <a:r>
              <a:rPr lang="en-US" sz="1650" kern="1200">
                <a:solidFill>
                  <a:srgbClr val="000000"/>
                </a:solidFill>
                <a:latin typeface="Montserrat"/>
                <a:cs typeface="Calibri"/>
                <a:sym typeface="Calibri"/>
              </a:rPr>
              <a:t>Big data is data that contains greater </a:t>
            </a:r>
            <a:r>
              <a:rPr lang="en-US" sz="1650" b="1" kern="1200">
                <a:solidFill>
                  <a:srgbClr val="000000"/>
                </a:solidFill>
                <a:latin typeface="Montserrat"/>
                <a:cs typeface="Calibri"/>
                <a:sym typeface="Calibri"/>
              </a:rPr>
              <a:t>variety</a:t>
            </a:r>
            <a:r>
              <a:rPr lang="en-US" sz="1650" kern="1200">
                <a:solidFill>
                  <a:srgbClr val="000000"/>
                </a:solidFill>
                <a:latin typeface="Montserrat"/>
                <a:cs typeface="Calibri"/>
                <a:sym typeface="Calibri"/>
              </a:rPr>
              <a:t>, arriving in increasing </a:t>
            </a:r>
            <a:r>
              <a:rPr lang="en-US" sz="1650" b="1" kern="1200">
                <a:solidFill>
                  <a:srgbClr val="000000"/>
                </a:solidFill>
                <a:latin typeface="Montserrat"/>
                <a:cs typeface="Calibri"/>
                <a:sym typeface="Calibri"/>
              </a:rPr>
              <a:t>volumes </a:t>
            </a:r>
            <a:r>
              <a:rPr lang="en-US" sz="1650" kern="1200">
                <a:solidFill>
                  <a:srgbClr val="000000"/>
                </a:solidFill>
                <a:latin typeface="Montserrat"/>
                <a:cs typeface="Calibri"/>
                <a:sym typeface="Calibri"/>
              </a:rPr>
              <a:t>and with more </a:t>
            </a:r>
            <a:r>
              <a:rPr lang="en-US" sz="1650" b="1" kern="1200">
                <a:solidFill>
                  <a:srgbClr val="000000"/>
                </a:solidFill>
                <a:latin typeface="Montserrat"/>
                <a:cs typeface="Calibri"/>
                <a:sym typeface="Calibri"/>
              </a:rPr>
              <a:t>velocity</a:t>
            </a:r>
            <a:r>
              <a:rPr lang="en-US" sz="1650" kern="1200">
                <a:solidFill>
                  <a:srgbClr val="000000"/>
                </a:solidFill>
                <a:latin typeface="Montserrat"/>
                <a:cs typeface="Calibri"/>
                <a:sym typeface="Calibri"/>
              </a:rPr>
              <a:t>. This is also known as the 3’Vs.</a:t>
            </a:r>
            <a:endParaRPr lang="en-US" sz="1650" kern="1200">
              <a:solidFill>
                <a:srgbClr val="000000"/>
              </a:solidFill>
              <a:latin typeface="Montserrat"/>
              <a:cs typeface="Calibri"/>
            </a:endParaRPr>
          </a:p>
          <a:p>
            <a:pPr defTabSz="841248"/>
            <a:endParaRPr lang="en-US" sz="1650">
              <a:solidFill>
                <a:srgbClr val="000000"/>
              </a:solidFill>
              <a:latin typeface="Montserrat"/>
              <a:cs typeface="Calibri"/>
              <a:sym typeface="Calibri"/>
            </a:endParaRPr>
          </a:p>
          <a:p>
            <a:pPr defTabSz="841248"/>
            <a:endParaRPr lang="en-US" sz="1650">
              <a:solidFill>
                <a:srgbClr val="000000"/>
              </a:solidFill>
              <a:latin typeface="Montserrat"/>
              <a:cs typeface="Calibri"/>
            </a:endParaRPr>
          </a:p>
          <a:p>
            <a:pPr defTabSz="841248"/>
            <a:r>
              <a:rPr lang="en-US" sz="1650" kern="1200">
                <a:solidFill>
                  <a:srgbClr val="000000"/>
                </a:solidFill>
                <a:latin typeface="Montserrat"/>
                <a:cs typeface="Calibri"/>
                <a:sym typeface="Calibri"/>
              </a:rPr>
              <a:t>Few </a:t>
            </a:r>
            <a:r>
              <a:rPr lang="en-US" sz="1650" kern="1200" err="1">
                <a:solidFill>
                  <a:srgbClr val="000000"/>
                </a:solidFill>
                <a:latin typeface="Montserrat"/>
                <a:cs typeface="Calibri"/>
                <a:sym typeface="Calibri"/>
              </a:rPr>
              <a:t>Eg</a:t>
            </a:r>
            <a:r>
              <a:rPr lang="en-US" sz="1650" kern="1200">
                <a:solidFill>
                  <a:srgbClr val="000000"/>
                </a:solidFill>
                <a:latin typeface="Montserrat"/>
                <a:cs typeface="Calibri"/>
                <a:sym typeface="Calibri"/>
              </a:rPr>
              <a:t>:</a:t>
            </a:r>
            <a:endParaRPr lang="en-US" sz="1650" kern="1200">
              <a:solidFill>
                <a:srgbClr val="000000"/>
              </a:solidFill>
              <a:latin typeface="Montserrat"/>
              <a:cs typeface="Calibri"/>
            </a:endParaRPr>
          </a:p>
          <a:p>
            <a:pPr defTabSz="841248"/>
            <a:r>
              <a:rPr lang="en-US" sz="1650" kern="1200">
                <a:solidFill>
                  <a:srgbClr val="000000"/>
                </a:solidFill>
                <a:latin typeface="Montserrat"/>
                <a:cs typeface="Calibri"/>
                <a:sym typeface="Calibri"/>
              </a:rPr>
              <a:t>Amount of data generating per day</a:t>
            </a:r>
            <a:endParaRPr lang="en-US" sz="1650" kern="1200">
              <a:solidFill>
                <a:srgbClr val="000000"/>
              </a:solidFill>
              <a:latin typeface="Montserrat"/>
              <a:cs typeface="Calibri"/>
            </a:endParaRPr>
          </a:p>
          <a:p>
            <a:pPr defTabSz="841248"/>
            <a:r>
              <a:rPr lang="en-US" sz="1650" kern="1200">
                <a:solidFill>
                  <a:srgbClr val="000000"/>
                </a:solidFill>
                <a:latin typeface="Montserrat"/>
                <a:cs typeface="Calibri"/>
                <a:sym typeface="Calibri"/>
              </a:rPr>
              <a:t>1. You Tube: Every hour 30 hours of videos are uploading.</a:t>
            </a:r>
            <a:endParaRPr lang="en-US" sz="1650" kern="1200">
              <a:solidFill>
                <a:srgbClr val="000000"/>
              </a:solidFill>
              <a:latin typeface="Montserrat"/>
              <a:cs typeface="Calibri"/>
            </a:endParaRPr>
          </a:p>
          <a:p>
            <a:pPr defTabSz="841248"/>
            <a:r>
              <a:rPr lang="en-US" sz="1650" kern="1200">
                <a:solidFill>
                  <a:srgbClr val="000000"/>
                </a:solidFill>
                <a:latin typeface="Montserrat"/>
                <a:cs typeface="Calibri"/>
                <a:sym typeface="Calibri"/>
              </a:rPr>
              <a:t>2.In New York Stock Exchange</a:t>
            </a:r>
            <a:r>
              <a:rPr lang="en-US" sz="1650">
                <a:solidFill>
                  <a:srgbClr val="000000"/>
                </a:solidFill>
                <a:latin typeface="Montserrat"/>
                <a:cs typeface="Calibri"/>
                <a:sym typeface="Calibri"/>
              </a:rPr>
              <a:t>  </a:t>
            </a:r>
            <a:endParaRPr lang="en-US" sz="1650">
              <a:solidFill>
                <a:srgbClr val="000000"/>
              </a:solidFill>
              <a:latin typeface="Montserrat"/>
              <a:cs typeface="Calibri"/>
            </a:endParaRPr>
          </a:p>
          <a:p>
            <a:pPr defTabSz="841248"/>
            <a:r>
              <a:rPr lang="en-US" sz="1650" kern="1200">
                <a:solidFill>
                  <a:srgbClr val="000000"/>
                </a:solidFill>
                <a:latin typeface="Montserrat"/>
                <a:cs typeface="Calibri"/>
                <a:sym typeface="Calibri"/>
              </a:rPr>
              <a:t>3.Social Media</a:t>
            </a:r>
            <a:r>
              <a:rPr lang="en-US" sz="1650">
                <a:solidFill>
                  <a:srgbClr val="000000"/>
                </a:solidFill>
                <a:latin typeface="Montserrat"/>
                <a:cs typeface="Calibri"/>
                <a:sym typeface="Calibri"/>
              </a:rPr>
              <a:t> </a:t>
            </a:r>
            <a:endParaRPr lang="en-US" sz="1650" kern="1200">
              <a:solidFill>
                <a:srgbClr val="000000"/>
              </a:solidFill>
              <a:latin typeface="Montserrat"/>
              <a:cs typeface="Calibri"/>
            </a:endParaRPr>
          </a:p>
          <a:p>
            <a:pPr defTabSz="841248"/>
            <a:r>
              <a:rPr lang="en-US" sz="1650" kern="1200">
                <a:solidFill>
                  <a:srgbClr val="000000"/>
                </a:solidFill>
                <a:latin typeface="Montserrat"/>
                <a:cs typeface="Calibri"/>
                <a:sym typeface="Calibri"/>
              </a:rPr>
              <a:t>4.Jet Engine</a:t>
            </a:r>
            <a:endParaRPr lang="en-US" sz="1650" kern="1200">
              <a:solidFill>
                <a:srgbClr val="000000"/>
              </a:solidFill>
              <a:latin typeface="Montserrat"/>
              <a:cs typeface="Calibri"/>
            </a:endParaRPr>
          </a:p>
          <a:p>
            <a:endParaRPr lang="en-IN">
              <a:latin typeface="Montserrat"/>
            </a:endParaRPr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836289E8-7612-521B-B1DE-F14EB01331A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11345267"/>
              </p:ext>
            </p:extLst>
          </p:nvPr>
        </p:nvGraphicFramePr>
        <p:xfrm>
          <a:off x="6598392" y="3244168"/>
          <a:ext cx="2219740" cy="12225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B8E2E1A9-406E-A84D-13F8-1AAE69A1F597}"/>
              </a:ext>
            </a:extLst>
          </p:cNvPr>
          <p:cNvSpPr txBox="1"/>
          <p:nvPr/>
        </p:nvSpPr>
        <p:spPr>
          <a:xfrm>
            <a:off x="7651726" y="4804934"/>
            <a:ext cx="1492274" cy="338554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600">
                <a:solidFill>
                  <a:schemeClr val="accent1">
                    <a:lumMod val="50000"/>
                  </a:schemeClr>
                </a:solidFill>
                <a:latin typeface="Times New Roman"/>
                <a:cs typeface="Times New Roman"/>
              </a:rPr>
              <a:t>Naval </a:t>
            </a:r>
            <a:r>
              <a:rPr lang="en-US" sz="1600">
                <a:solidFill>
                  <a:schemeClr val="accent1">
                    <a:lumMod val="50000"/>
                  </a:schemeClr>
                </a:solidFill>
                <a:latin typeface="Times New Roman"/>
                <a:ea typeface="Roboto"/>
                <a:cs typeface="Roboto"/>
              </a:rPr>
              <a:t>Yemul</a:t>
            </a:r>
            <a:endParaRPr lang="en-IN" sz="1600">
              <a:solidFill>
                <a:schemeClr val="accent1">
                  <a:lumMod val="50000"/>
                </a:schemeClr>
              </a:solidFill>
              <a:latin typeface="Times New Roman"/>
              <a:ea typeface="Roboto"/>
              <a:cs typeface="Roboto"/>
            </a:endParaRPr>
          </a:p>
        </p:txBody>
      </p:sp>
      <p:pic>
        <p:nvPicPr>
          <p:cNvPr id="4" name="Picture 2" descr="cloudthat logo by J Muse on Dribbble">
            <a:extLst>
              <a:ext uri="{FF2B5EF4-FFF2-40B4-BE49-F238E27FC236}">
                <a16:creationId xmlns:a16="http://schemas.microsoft.com/office/drawing/2014/main" id="{42314AC4-8A8E-CE47-182D-E7BCAD09F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2498" y="67477"/>
            <a:ext cx="1217883" cy="912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2898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FB4DB-5497-F172-466C-1E2EFCBA7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/>
              <a:t>Summary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7E3960-9493-DA61-5504-0972BC0A173F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solidFill>
              <a:schemeClr val="accent1"/>
            </a:solidFill>
          </a:ln>
        </p:spPr>
        <p:txBody>
          <a:bodyPr/>
          <a:lstStyle/>
          <a:p>
            <a:pPr marL="257168" algn="just" defTabSz="685783">
              <a:lnSpc>
                <a:spcPct val="100000"/>
              </a:lnSpc>
              <a:spcBef>
                <a:spcPct val="20000"/>
              </a:spcBef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IN" kern="1200">
                <a:solidFill>
                  <a:prstClr val="black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Spark creates one drive and bunch of executors for each application</a:t>
            </a:r>
          </a:p>
          <a:p>
            <a:pPr marL="257168" algn="just" defTabSz="685783">
              <a:lnSpc>
                <a:spcPct val="100000"/>
              </a:lnSpc>
              <a:spcBef>
                <a:spcPct val="20000"/>
              </a:spcBef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IN" kern="1200">
                <a:solidFill>
                  <a:prstClr val="black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Spark offers two deployment mode for an application</a:t>
            </a:r>
          </a:p>
          <a:p>
            <a:pPr marL="600060" lvl="1" indent="-257168" algn="just" defTabSz="685783">
              <a:lnSpc>
                <a:spcPct val="100000"/>
              </a:lnSpc>
              <a:spcBef>
                <a:spcPct val="20000"/>
              </a:spcBef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Client Mode: Driver on client machine and executor on cluster</a:t>
            </a:r>
          </a:p>
          <a:p>
            <a:pPr marL="600060" lvl="1" indent="-257168" algn="just" defTabSz="685783">
              <a:lnSpc>
                <a:spcPct val="100000"/>
              </a:lnSpc>
              <a:spcBef>
                <a:spcPct val="20000"/>
              </a:spcBef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Cluster Mode: Driver and executor on cluster </a:t>
            </a:r>
          </a:p>
          <a:p>
            <a:endParaRPr lang="en-IN"/>
          </a:p>
        </p:txBody>
      </p:sp>
      <p:pic>
        <p:nvPicPr>
          <p:cNvPr id="5" name="Picture 4" descr="A logo with a cloud and a blue object with a gear&#10;&#10;Description automatically generated">
            <a:extLst>
              <a:ext uri="{FF2B5EF4-FFF2-40B4-BE49-F238E27FC236}">
                <a16:creationId xmlns:a16="http://schemas.microsoft.com/office/drawing/2014/main" id="{0DE32255-B932-72E2-6494-E3F379A9FF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207" t="25843" r="17367" b="29040"/>
          <a:stretch/>
        </p:blipFill>
        <p:spPr>
          <a:xfrm>
            <a:off x="7992900" y="9219"/>
            <a:ext cx="1151373" cy="807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57982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7"/>
          <p:cNvSpPr txBox="1">
            <a:spLocks noGrp="1"/>
          </p:cNvSpPr>
          <p:nvPr>
            <p:ph type="title"/>
          </p:nvPr>
        </p:nvSpPr>
        <p:spPr>
          <a:xfrm>
            <a:off x="199572" y="271022"/>
            <a:ext cx="9144000" cy="4558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r>
              <a:rPr lang="en" sz="3200" b="1"/>
              <a:t>Spark’s </a:t>
            </a:r>
            <a:r>
              <a:rPr lang="en-IN" sz="3200" b="1"/>
              <a:t>Toolset</a:t>
            </a:r>
            <a:endParaRPr sz="3200" b="1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C7D1DCD-C440-0F6D-EB73-E4140DA377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9290" y="867805"/>
            <a:ext cx="4800673" cy="391588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075B3A1-9ACB-3B5A-CF37-7080878D2780}"/>
              </a:ext>
            </a:extLst>
          </p:cNvPr>
          <p:cNvSpPr txBox="1"/>
          <p:nvPr/>
        </p:nvSpPr>
        <p:spPr>
          <a:xfrm>
            <a:off x="3553641" y="4804906"/>
            <a:ext cx="23222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/>
              <a:t>Figure: Spark Toolset 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7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45585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spcFirstLastPara="1" wrap="square" lIns="68569" tIns="68569" rIns="68569" bIns="68569" anchor="t" anchorCtr="0">
            <a:noAutofit/>
          </a:bodyPr>
          <a:lstStyle/>
          <a:p>
            <a:r>
              <a:rPr lang="en" sz="3200" b="1"/>
              <a:t>Spark Components</a:t>
            </a:r>
            <a:endParaRPr sz="3200" b="1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C500C7-3BB0-886F-8430-50F93CAAEF38}"/>
              </a:ext>
            </a:extLst>
          </p:cNvPr>
          <p:cNvSpPr txBox="1"/>
          <p:nvPr/>
        </p:nvSpPr>
        <p:spPr>
          <a:xfrm>
            <a:off x="3409871" y="3600335"/>
            <a:ext cx="23222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/>
              <a:t>Figure: Spark Components  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8F14F96-8867-34CF-7914-A4B57EBC40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413494"/>
              </p:ext>
            </p:extLst>
          </p:nvPr>
        </p:nvGraphicFramePr>
        <p:xfrm>
          <a:off x="1844753" y="2611168"/>
          <a:ext cx="5284379" cy="88400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284379">
                  <a:extLst>
                    <a:ext uri="{9D8B030D-6E8A-4147-A177-3AD203B41FA5}">
                      <a16:colId xmlns:a16="http://schemas.microsoft.com/office/drawing/2014/main" val="3656750558"/>
                    </a:ext>
                  </a:extLst>
                </a:gridCol>
              </a:tblGrid>
              <a:tr h="88400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effectLst/>
                        </a:rPr>
                        <a:t> </a:t>
                      </a:r>
                      <a:endParaRPr lang="en-IN" sz="80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</a:rPr>
                        <a:t>Spark Core</a:t>
                      </a:r>
                    </a:p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 </a:t>
                      </a:r>
                      <a:endParaRPr lang="en-IN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3865449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D8FB8E5-59D6-FAFF-AD3E-B62759EFAA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4031902"/>
              </p:ext>
            </p:extLst>
          </p:nvPr>
        </p:nvGraphicFramePr>
        <p:xfrm>
          <a:off x="1844750" y="1645372"/>
          <a:ext cx="5284380" cy="88400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56876">
                  <a:extLst>
                    <a:ext uri="{9D8B030D-6E8A-4147-A177-3AD203B41FA5}">
                      <a16:colId xmlns:a16="http://schemas.microsoft.com/office/drawing/2014/main" val="474111009"/>
                    </a:ext>
                  </a:extLst>
                </a:gridCol>
                <a:gridCol w="1056876">
                  <a:extLst>
                    <a:ext uri="{9D8B030D-6E8A-4147-A177-3AD203B41FA5}">
                      <a16:colId xmlns:a16="http://schemas.microsoft.com/office/drawing/2014/main" val="1539412146"/>
                    </a:ext>
                  </a:extLst>
                </a:gridCol>
                <a:gridCol w="1056876">
                  <a:extLst>
                    <a:ext uri="{9D8B030D-6E8A-4147-A177-3AD203B41FA5}">
                      <a16:colId xmlns:a16="http://schemas.microsoft.com/office/drawing/2014/main" val="2880676044"/>
                    </a:ext>
                  </a:extLst>
                </a:gridCol>
                <a:gridCol w="1056876">
                  <a:extLst>
                    <a:ext uri="{9D8B030D-6E8A-4147-A177-3AD203B41FA5}">
                      <a16:colId xmlns:a16="http://schemas.microsoft.com/office/drawing/2014/main" val="218861379"/>
                    </a:ext>
                  </a:extLst>
                </a:gridCol>
                <a:gridCol w="1056876">
                  <a:extLst>
                    <a:ext uri="{9D8B030D-6E8A-4147-A177-3AD203B41FA5}">
                      <a16:colId xmlns:a16="http://schemas.microsoft.com/office/drawing/2014/main" val="3814337971"/>
                    </a:ext>
                  </a:extLst>
                </a:gridCol>
              </a:tblGrid>
              <a:tr h="884005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>
                          <a:effectLst/>
                        </a:rPr>
                        <a:t>DataFrame</a:t>
                      </a:r>
                      <a:endParaRPr lang="en-IN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>
                          <a:effectLst/>
                        </a:rPr>
                        <a:t>Spark SQL</a:t>
                      </a:r>
                      <a:endParaRPr lang="en-IN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>
                          <a:effectLst/>
                        </a:rPr>
                        <a:t>Spark Streaming </a:t>
                      </a:r>
                      <a:endParaRPr lang="en-IN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>
                          <a:effectLst/>
                        </a:rPr>
                        <a:t>Mlib (Machine Learning) </a:t>
                      </a:r>
                      <a:endParaRPr lang="en-IN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err="1">
                          <a:effectLst/>
                        </a:rPr>
                        <a:t>GraphX</a:t>
                      </a:r>
                      <a:r>
                        <a:rPr lang="en-IN" sz="1600">
                          <a:effectLst/>
                        </a:rPr>
                        <a:t> (Graph)</a:t>
                      </a:r>
                      <a:endParaRPr lang="en-IN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40579961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770017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8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45585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spcFirstLastPara="1" wrap="square" lIns="68569" tIns="68569" rIns="68569" bIns="68569" anchor="t" anchorCtr="0">
            <a:normAutofit fontScale="90000"/>
          </a:bodyPr>
          <a:lstStyle/>
          <a:p>
            <a:r>
              <a:rPr lang="en" b="1"/>
              <a:t>RDD, Dataframe and Dataset</a:t>
            </a:r>
            <a:endParaRPr b="1"/>
          </a:p>
        </p:txBody>
      </p:sp>
      <p:sp>
        <p:nvSpPr>
          <p:cNvPr id="185" name="Google Shape;185;p28"/>
          <p:cNvSpPr txBox="1">
            <a:spLocks noGrp="1"/>
          </p:cNvSpPr>
          <p:nvPr>
            <p:ph type="body" idx="1"/>
          </p:nvPr>
        </p:nvSpPr>
        <p:spPr>
          <a:xfrm>
            <a:off x="900518" y="3980578"/>
            <a:ext cx="6299551" cy="1472863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IN" sz="1600"/>
              <a:t>RDD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1600"/>
              <a:t>DataFrame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1600"/>
              <a:t>Dataset</a:t>
            </a:r>
          </a:p>
          <a:p>
            <a:pPr marL="0" indent="0">
              <a:spcAft>
                <a:spcPts val="900"/>
              </a:spcAft>
              <a:buNone/>
            </a:pPr>
            <a:endParaRPr/>
          </a:p>
        </p:txBody>
      </p:sp>
      <p:pic>
        <p:nvPicPr>
          <p:cNvPr id="4" name="Picture 2" descr="Extract Transform Load (ETL) – Databricks">
            <a:extLst>
              <a:ext uri="{FF2B5EF4-FFF2-40B4-BE49-F238E27FC236}">
                <a16:creationId xmlns:a16="http://schemas.microsoft.com/office/drawing/2014/main" id="{4AC98675-50A2-629C-9F5D-6608528283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241" y="537866"/>
            <a:ext cx="7514598" cy="3360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9"/>
          <p:cNvSpPr txBox="1">
            <a:spLocks noGrp="1"/>
          </p:cNvSpPr>
          <p:nvPr>
            <p:ph type="title"/>
          </p:nvPr>
        </p:nvSpPr>
        <p:spPr>
          <a:xfrm>
            <a:off x="1376779" y="926518"/>
            <a:ext cx="6390451" cy="455851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rmAutofit fontScale="90000"/>
          </a:bodyPr>
          <a:lstStyle/>
          <a:p>
            <a:r>
              <a:rPr lang="en"/>
              <a:t> </a:t>
            </a:r>
            <a:endParaRPr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43323E8-0756-A4BC-87FB-3643D1810064}"/>
              </a:ext>
            </a:extLst>
          </p:cNvPr>
          <p:cNvSpPr/>
          <p:nvPr/>
        </p:nvSpPr>
        <p:spPr>
          <a:xfrm>
            <a:off x="2225108" y="1211668"/>
            <a:ext cx="1620180" cy="8100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51"/>
              <a:t>DataFrame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5740922-4BF3-FDCB-853E-5B986BC0135F}"/>
              </a:ext>
            </a:extLst>
          </p:cNvPr>
          <p:cNvSpPr/>
          <p:nvPr/>
        </p:nvSpPr>
        <p:spPr>
          <a:xfrm>
            <a:off x="4572000" y="1189006"/>
            <a:ext cx="1620180" cy="8100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51"/>
              <a:t>Dataset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C0A01AA-3737-627D-3EF6-F4F6433D6365}"/>
              </a:ext>
            </a:extLst>
          </p:cNvPr>
          <p:cNvSpPr/>
          <p:nvPr/>
        </p:nvSpPr>
        <p:spPr>
          <a:xfrm>
            <a:off x="3575258" y="3330564"/>
            <a:ext cx="1620180" cy="8100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51"/>
              <a:t>RDD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0ADE13A-6343-C950-8B62-595DAE3F93F0}"/>
              </a:ext>
            </a:extLst>
          </p:cNvPr>
          <p:cNvCxnSpPr>
            <a:cxnSpLocks/>
          </p:cNvCxnSpPr>
          <p:nvPr/>
        </p:nvCxnSpPr>
        <p:spPr>
          <a:xfrm>
            <a:off x="4354037" y="2650982"/>
            <a:ext cx="10801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DDEF885-7E75-EE27-4427-E41898DA73F9}"/>
              </a:ext>
            </a:extLst>
          </p:cNvPr>
          <p:cNvCxnSpPr>
            <a:cxnSpLocks/>
          </p:cNvCxnSpPr>
          <p:nvPr/>
        </p:nvCxnSpPr>
        <p:spPr>
          <a:xfrm flipH="1">
            <a:off x="3252933" y="2650982"/>
            <a:ext cx="102307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8D65205-1E61-B6C0-D7BB-FE5E7B622099}"/>
              </a:ext>
            </a:extLst>
          </p:cNvPr>
          <p:cNvCxnSpPr>
            <a:cxnSpLocks/>
          </p:cNvCxnSpPr>
          <p:nvPr/>
        </p:nvCxnSpPr>
        <p:spPr>
          <a:xfrm flipV="1">
            <a:off x="4276004" y="2628686"/>
            <a:ext cx="0" cy="6295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9E235260-F269-C48F-363A-4129B3AE23C9}"/>
              </a:ext>
            </a:extLst>
          </p:cNvPr>
          <p:cNvCxnSpPr>
            <a:cxnSpLocks/>
          </p:cNvCxnSpPr>
          <p:nvPr/>
        </p:nvCxnSpPr>
        <p:spPr>
          <a:xfrm flipV="1">
            <a:off x="5434157" y="2021390"/>
            <a:ext cx="0" cy="6295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8964B7E-0D90-6FB9-7E40-C6A48969F0AD}"/>
              </a:ext>
            </a:extLst>
          </p:cNvPr>
          <p:cNvCxnSpPr>
            <a:cxnSpLocks/>
          </p:cNvCxnSpPr>
          <p:nvPr/>
        </p:nvCxnSpPr>
        <p:spPr>
          <a:xfrm flipV="1">
            <a:off x="3252933" y="2021390"/>
            <a:ext cx="0" cy="6295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04BD6A4-89FA-4822-5BDC-4C4E940F5DAC}"/>
              </a:ext>
            </a:extLst>
          </p:cNvPr>
          <p:cNvSpPr txBox="1"/>
          <p:nvPr/>
        </p:nvSpPr>
        <p:spPr>
          <a:xfrm>
            <a:off x="5382090" y="3507683"/>
            <a:ext cx="1307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/>
              <a:t>2011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D9697CF-7382-98C5-B265-84B8BE43BA8E}"/>
              </a:ext>
            </a:extLst>
          </p:cNvPr>
          <p:cNvSpPr txBox="1"/>
          <p:nvPr/>
        </p:nvSpPr>
        <p:spPr>
          <a:xfrm>
            <a:off x="2381228" y="818179"/>
            <a:ext cx="1307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/>
              <a:t>2013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766A6A8-DC40-B197-E984-B4841CDD985F}"/>
              </a:ext>
            </a:extLst>
          </p:cNvPr>
          <p:cNvSpPr txBox="1"/>
          <p:nvPr/>
        </p:nvSpPr>
        <p:spPr>
          <a:xfrm>
            <a:off x="5016803" y="741851"/>
            <a:ext cx="1307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/>
              <a:t>2015</a:t>
            </a:r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75920BE7-8EF1-410E-756D-1C400D665F14}"/>
              </a:ext>
            </a:extLst>
          </p:cNvPr>
          <p:cNvCxnSpPr>
            <a:cxnSpLocks/>
          </p:cNvCxnSpPr>
          <p:nvPr/>
        </p:nvCxnSpPr>
        <p:spPr>
          <a:xfrm>
            <a:off x="3305228" y="2354346"/>
            <a:ext cx="21289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617796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6"/>
          <p:cNvSpPr txBox="1">
            <a:spLocks noGrp="1"/>
          </p:cNvSpPr>
          <p:nvPr>
            <p:ph type="title"/>
          </p:nvPr>
        </p:nvSpPr>
        <p:spPr>
          <a:xfrm>
            <a:off x="494276" y="267166"/>
            <a:ext cx="7947975" cy="455851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spcFirstLastPara="1" wrap="square" lIns="68569" tIns="68569" rIns="68569" bIns="68569" anchor="t" anchorCtr="0">
            <a:normAutofit fontScale="90000"/>
          </a:bodyPr>
          <a:lstStyle/>
          <a:p>
            <a:r>
              <a:rPr lang="en"/>
              <a:t>RDD</a:t>
            </a:r>
            <a:endParaRPr/>
          </a:p>
        </p:txBody>
      </p:sp>
      <p:sp>
        <p:nvSpPr>
          <p:cNvPr id="173" name="Google Shape;173;p26"/>
          <p:cNvSpPr txBox="1">
            <a:spLocks noGrp="1"/>
          </p:cNvSpPr>
          <p:nvPr>
            <p:ph type="body" idx="1"/>
          </p:nvPr>
        </p:nvSpPr>
        <p:spPr>
          <a:xfrm>
            <a:off x="494276" y="999463"/>
            <a:ext cx="7947975" cy="3346581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spcFirstLastPara="1" wrap="square" lIns="68569" tIns="68569" rIns="68569" bIns="68569" anchor="t" anchorCtr="0">
            <a:normAutofit/>
          </a:bodyPr>
          <a:lstStyle/>
          <a:p>
            <a:pPr marL="0" indent="0">
              <a:spcAft>
                <a:spcPts val="900"/>
              </a:spcAft>
              <a:buNone/>
            </a:pPr>
            <a:r>
              <a:rPr lang="en-US" b="1">
                <a:latin typeface="charter"/>
              </a:rPr>
              <a:t>Resilient Distributed Dataset (RDD) </a:t>
            </a:r>
            <a:endParaRPr lang="en-US" b="1"/>
          </a:p>
          <a:p>
            <a:pPr marL="85723" indent="0">
              <a:buNone/>
            </a:pPr>
            <a:r>
              <a:rPr lang="en-US" sz="1600">
                <a:latin typeface="Calibri" panose="020F0502020204030204" pitchFamily="34" charset="0"/>
                <a:cs typeface="Calibri" panose="020F0502020204030204" pitchFamily="34" charset="0"/>
              </a:rPr>
              <a:t>Spark RDD is resilient, partitioned, distributed and immutable collection of data.</a:t>
            </a:r>
          </a:p>
          <a:p>
            <a:pPr marL="85723" indent="0">
              <a:buNone/>
            </a:pPr>
            <a:r>
              <a:rPr lang="en-US" sz="1600" b="1">
                <a:latin typeface="Calibri" panose="020F0502020204030204" pitchFamily="34" charset="0"/>
                <a:cs typeface="Calibri" panose="020F0502020204030204" pitchFamily="34" charset="0"/>
              </a:rPr>
              <a:t>Collection of data</a:t>
            </a:r>
            <a:r>
              <a:rPr lang="en-US" sz="1600">
                <a:latin typeface="Calibri" panose="020F0502020204030204" pitchFamily="34" charset="0"/>
                <a:cs typeface="Calibri" panose="020F0502020204030204" pitchFamily="34" charset="0"/>
              </a:rPr>
              <a:t>: RDD holds data and appears to be a Scala collection</a:t>
            </a:r>
          </a:p>
          <a:p>
            <a:pPr marL="85723" indent="0">
              <a:buNone/>
            </a:pPr>
            <a:r>
              <a:rPr lang="en-US" sz="1600" b="1">
                <a:latin typeface="Calibri" panose="020F0502020204030204" pitchFamily="34" charset="0"/>
                <a:cs typeface="Calibri" panose="020F0502020204030204" pitchFamily="34" charset="0"/>
              </a:rPr>
              <a:t>Resilient: </a:t>
            </a:r>
            <a:r>
              <a:rPr lang="en-US" sz="1600">
                <a:latin typeface="Calibri" panose="020F0502020204030204" pitchFamily="34" charset="0"/>
                <a:cs typeface="Calibri" panose="020F0502020204030204" pitchFamily="34" charset="0"/>
              </a:rPr>
              <a:t>RDD’s are fault tolerant.</a:t>
            </a:r>
          </a:p>
          <a:p>
            <a:pPr marL="85723" indent="0">
              <a:buNone/>
            </a:pPr>
            <a:r>
              <a:rPr lang="en-US" sz="1600" b="1">
                <a:latin typeface="Calibri" panose="020F0502020204030204" pitchFamily="34" charset="0"/>
                <a:cs typeface="Calibri" panose="020F0502020204030204" pitchFamily="34" charset="0"/>
              </a:rPr>
              <a:t>Partition: </a:t>
            </a:r>
            <a:r>
              <a:rPr lang="en-US" sz="1600">
                <a:latin typeface="Calibri" panose="020F0502020204030204" pitchFamily="34" charset="0"/>
                <a:cs typeface="Calibri" panose="020F0502020204030204" pitchFamily="34" charset="0"/>
              </a:rPr>
              <a:t>Spark breaks the RDD into smaller chunks of data. These pieces are  called partitions.</a:t>
            </a:r>
          </a:p>
          <a:p>
            <a:pPr marL="85723" indent="0">
              <a:buNone/>
            </a:pPr>
            <a:r>
              <a:rPr lang="en-US" sz="1600" b="1">
                <a:latin typeface="Calibri" panose="020F0502020204030204" pitchFamily="34" charset="0"/>
                <a:cs typeface="Calibri" panose="020F0502020204030204" pitchFamily="34" charset="0"/>
              </a:rPr>
              <a:t>Distributed: </a:t>
            </a:r>
            <a:r>
              <a:rPr lang="en-US" sz="1600">
                <a:latin typeface="Calibri" panose="020F0502020204030204" pitchFamily="34" charset="0"/>
                <a:cs typeface="Calibri" panose="020F0502020204030204" pitchFamily="34" charset="0"/>
              </a:rPr>
              <a:t>Spark distributes these partitions across the cluster.</a:t>
            </a:r>
          </a:p>
          <a:p>
            <a:pPr marL="85723" indent="0">
              <a:buNone/>
            </a:pPr>
            <a:r>
              <a:rPr lang="en-US" sz="1600" b="1">
                <a:latin typeface="Calibri" panose="020F0502020204030204" pitchFamily="34" charset="0"/>
                <a:cs typeface="Calibri" panose="020F0502020204030204" pitchFamily="34" charset="0"/>
              </a:rPr>
              <a:t>Immutable</a:t>
            </a:r>
            <a:r>
              <a:rPr lang="en-US" sz="1600">
                <a:latin typeface="Calibri" panose="020F0502020204030204" pitchFamily="34" charset="0"/>
                <a:cs typeface="Calibri" panose="020F0502020204030204" pitchFamily="34" charset="0"/>
              </a:rPr>
              <a:t>: Once defined you can’t change them.</a:t>
            </a:r>
          </a:p>
          <a:p>
            <a:pPr marL="0" indent="0">
              <a:spcAft>
                <a:spcPts val="900"/>
              </a:spcAft>
              <a:buNone/>
            </a:pP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7374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6"/>
          <p:cNvSpPr txBox="1">
            <a:spLocks noGrp="1"/>
          </p:cNvSpPr>
          <p:nvPr>
            <p:ph type="title"/>
          </p:nvPr>
        </p:nvSpPr>
        <p:spPr>
          <a:xfrm>
            <a:off x="632498" y="245902"/>
            <a:ext cx="7692795" cy="455851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spcFirstLastPara="1" wrap="square" lIns="68569" tIns="68569" rIns="68569" bIns="68569" anchor="t" anchorCtr="0">
            <a:normAutofit fontScale="90000"/>
          </a:bodyPr>
          <a:lstStyle/>
          <a:p>
            <a:r>
              <a:rPr lang="en"/>
              <a:t>DataFrame</a:t>
            </a:r>
            <a:endParaRPr/>
          </a:p>
        </p:txBody>
      </p:sp>
      <p:sp>
        <p:nvSpPr>
          <p:cNvPr id="173" name="Google Shape;173;p26"/>
          <p:cNvSpPr txBox="1">
            <a:spLocks noGrp="1"/>
          </p:cNvSpPr>
          <p:nvPr>
            <p:ph type="body" idx="1"/>
          </p:nvPr>
        </p:nvSpPr>
        <p:spPr>
          <a:xfrm>
            <a:off x="632498" y="830754"/>
            <a:ext cx="7692795" cy="1637413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spcFirstLastPara="1" wrap="square" lIns="68569" tIns="68569" rIns="68569" bIns="68569" anchor="t" anchorCtr="0">
            <a:normAutofit fontScale="92500" lnSpcReduction="20000"/>
          </a:bodyPr>
          <a:lstStyle/>
          <a:p>
            <a:pPr marL="342900" indent="-342900" algn="just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IN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 DataFrame is the most common Structured API and simply represents a table of data with rows and columns. </a:t>
            </a:r>
          </a:p>
          <a:p>
            <a:pPr marL="342900" indent="-342900" algn="just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IN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Similar to database table </a:t>
            </a:r>
            <a:endParaRPr lang="en-IN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IN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list that defines the columns and the types within those columns is called the schema.</a:t>
            </a:r>
            <a:endParaRPr lang="en-IN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spcAft>
                <a:spcPts val="900"/>
              </a:spcAft>
              <a:buNone/>
            </a:pPr>
            <a:endParaRPr lang="en-IN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D679BD-032C-C794-BF3B-EF2F3C6267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7747" y="2454747"/>
            <a:ext cx="4902296" cy="19870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DE0A26E-55F1-4564-77CA-D68F0ABAC080}"/>
              </a:ext>
            </a:extLst>
          </p:cNvPr>
          <p:cNvSpPr txBox="1"/>
          <p:nvPr/>
        </p:nvSpPr>
        <p:spPr>
          <a:xfrm>
            <a:off x="1690037" y="4441750"/>
            <a:ext cx="5426216" cy="312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algn="ctr">
              <a:lnSpc>
                <a:spcPct val="107000"/>
              </a:lnSpc>
              <a:spcAft>
                <a:spcPts val="800"/>
              </a:spcAft>
            </a:pPr>
            <a:r>
              <a:rPr lang="en-IN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Figure : Distributed versus single machine analysis.</a:t>
            </a:r>
            <a:endParaRPr lang="en-IN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977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4EAF6923-EDBD-C204-354B-EB6284EAFB2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34912378"/>
              </p:ext>
            </p:extLst>
          </p:nvPr>
        </p:nvGraphicFramePr>
        <p:xfrm>
          <a:off x="661988" y="475877"/>
          <a:ext cx="7820024" cy="4191746"/>
        </p:xfrm>
        <a:graphic>
          <a:graphicData uri="http://schemas.openxmlformats.org/drawingml/2006/table">
            <a:tbl>
              <a:tblPr firstRow="1" bandRow="1">
                <a:tableStyleId>{17CAA8C6-11E8-4C28-B59A-4A87CCD995FF}</a:tableStyleId>
              </a:tblPr>
              <a:tblGrid>
                <a:gridCol w="1397783">
                  <a:extLst>
                    <a:ext uri="{9D8B030D-6E8A-4147-A177-3AD203B41FA5}">
                      <a16:colId xmlns:a16="http://schemas.microsoft.com/office/drawing/2014/main" val="3919691399"/>
                    </a:ext>
                  </a:extLst>
                </a:gridCol>
                <a:gridCol w="2512229">
                  <a:extLst>
                    <a:ext uri="{9D8B030D-6E8A-4147-A177-3AD203B41FA5}">
                      <a16:colId xmlns:a16="http://schemas.microsoft.com/office/drawing/2014/main" val="2613239527"/>
                    </a:ext>
                  </a:extLst>
                </a:gridCol>
                <a:gridCol w="1968759">
                  <a:extLst>
                    <a:ext uri="{9D8B030D-6E8A-4147-A177-3AD203B41FA5}">
                      <a16:colId xmlns:a16="http://schemas.microsoft.com/office/drawing/2014/main" val="3456508608"/>
                    </a:ext>
                  </a:extLst>
                </a:gridCol>
                <a:gridCol w="1941253">
                  <a:extLst>
                    <a:ext uri="{9D8B030D-6E8A-4147-A177-3AD203B41FA5}">
                      <a16:colId xmlns:a16="http://schemas.microsoft.com/office/drawing/2014/main" val="2417678935"/>
                    </a:ext>
                  </a:extLst>
                </a:gridCol>
              </a:tblGrid>
              <a:tr h="353895">
                <a:tc>
                  <a:txBody>
                    <a:bodyPr/>
                    <a:lstStyle/>
                    <a:p>
                      <a:endParaRPr lang="en-IN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RDD</a:t>
                      </a:r>
                      <a:endParaRPr lang="en-IN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Data Frame</a:t>
                      </a:r>
                      <a:endParaRPr lang="en-IN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Dataset</a:t>
                      </a:r>
                      <a:endParaRPr lang="en-IN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8094815"/>
                  </a:ext>
                </a:extLst>
              </a:tr>
              <a:tr h="254850">
                <a:tc>
                  <a:txBody>
                    <a:bodyPr/>
                    <a:lstStyle/>
                    <a:p>
                      <a:r>
                        <a:rPr lang="en-US" sz="1000"/>
                        <a:t>version</a:t>
                      </a:r>
                      <a:endParaRPr lang="en-IN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1.0</a:t>
                      </a:r>
                      <a:endParaRPr lang="en-IN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1.3</a:t>
                      </a:r>
                      <a:endParaRPr lang="en-IN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1.6</a:t>
                      </a:r>
                      <a:endParaRPr lang="en-IN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3113698"/>
                  </a:ext>
                </a:extLst>
              </a:tr>
              <a:tr h="498669">
                <a:tc>
                  <a:txBody>
                    <a:bodyPr/>
                    <a:lstStyle/>
                    <a:p>
                      <a:r>
                        <a:rPr lang="en-US" sz="1000"/>
                        <a:t>Data Representation</a:t>
                      </a:r>
                      <a:endParaRPr lang="en-IN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Distributed collection of elements </a:t>
                      </a:r>
                      <a:endParaRPr lang="en-IN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Distributed collection of data organized into column</a:t>
                      </a:r>
                      <a:endParaRPr lang="en-IN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Combination of RDD &amp; DF</a:t>
                      </a:r>
                      <a:endParaRPr lang="en-IN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8925857"/>
                  </a:ext>
                </a:extLst>
              </a:tr>
              <a:tr h="353895">
                <a:tc>
                  <a:txBody>
                    <a:bodyPr/>
                    <a:lstStyle/>
                    <a:p>
                      <a:r>
                        <a:rPr lang="en-US" sz="1000"/>
                        <a:t>Data formats</a:t>
                      </a:r>
                      <a:endParaRPr lang="en-IN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Structured and unstructured </a:t>
                      </a:r>
                      <a:endParaRPr lang="en-IN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Structured and semi Structured </a:t>
                      </a:r>
                      <a:endParaRPr lang="en-IN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Structured and unstructured </a:t>
                      </a:r>
                      <a:endParaRPr lang="en-IN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8086924"/>
                  </a:ext>
                </a:extLst>
              </a:tr>
              <a:tr h="498669">
                <a:tc>
                  <a:txBody>
                    <a:bodyPr/>
                    <a:lstStyle/>
                    <a:p>
                      <a:r>
                        <a:rPr lang="en-US" sz="1000"/>
                        <a:t>Optimization</a:t>
                      </a:r>
                      <a:endParaRPr lang="en-IN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No built in optimization engine. </a:t>
                      </a:r>
                      <a:endParaRPr lang="en-IN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Query optimization through the catalyst optimizer</a:t>
                      </a:r>
                      <a:endParaRPr lang="en-IN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Query optimization through the catalyst optimizer, like DF</a:t>
                      </a:r>
                      <a:endParaRPr lang="en-IN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7698725"/>
                  </a:ext>
                </a:extLst>
              </a:tr>
              <a:tr h="395174">
                <a:tc>
                  <a:txBody>
                    <a:bodyPr/>
                    <a:lstStyle/>
                    <a:p>
                      <a:r>
                        <a:rPr lang="en-US" sz="1000"/>
                        <a:t>Programming Language</a:t>
                      </a:r>
                      <a:endParaRPr lang="en-IN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Java Scala Python R</a:t>
                      </a:r>
                      <a:endParaRPr lang="en-IN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/>
                        <a:t>Java Scala Python R</a:t>
                      </a:r>
                      <a:endParaRPr lang="en-IN" sz="1000"/>
                    </a:p>
                    <a:p>
                      <a:endParaRPr lang="en-IN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Java Scala </a:t>
                      </a:r>
                      <a:endParaRPr lang="en-IN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0295337"/>
                  </a:ext>
                </a:extLst>
              </a:tr>
              <a:tr h="547164">
                <a:tc>
                  <a:txBody>
                    <a:bodyPr/>
                    <a:lstStyle/>
                    <a:p>
                      <a:r>
                        <a:rPr lang="en-US" sz="1000"/>
                        <a:t>Aggregations</a:t>
                      </a:r>
                      <a:endParaRPr lang="en-IN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Hard, slow to perform</a:t>
                      </a:r>
                      <a:endParaRPr lang="en-IN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Fast for exploratory analysis. Quick </a:t>
                      </a:r>
                      <a:endParaRPr lang="en-IN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/>
                        <a:t>Fast for exploratory analysis. Quick </a:t>
                      </a:r>
                      <a:endParaRPr lang="en-IN" sz="1000"/>
                    </a:p>
                    <a:p>
                      <a:endParaRPr lang="en-IN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6002368"/>
                  </a:ext>
                </a:extLst>
              </a:tr>
              <a:tr h="643444">
                <a:tc>
                  <a:txBody>
                    <a:bodyPr/>
                    <a:lstStyle/>
                    <a:p>
                      <a:endParaRPr lang="en-IN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Combine the performance optimization of DF and convenience of RDD</a:t>
                      </a:r>
                      <a:endParaRPr lang="en-IN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1866080"/>
                  </a:ext>
                </a:extLst>
              </a:tr>
              <a:tr h="643444">
                <a:tc>
                  <a:txBody>
                    <a:bodyPr/>
                    <a:lstStyle/>
                    <a:p>
                      <a:endParaRPr lang="en-IN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Untyped: Python and R</a:t>
                      </a:r>
                      <a:endParaRPr lang="en-IN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(Strongly Typed API)- Java and Scala</a:t>
                      </a:r>
                      <a:endParaRPr lang="en-IN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38375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5146903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6"/>
          <p:cNvSpPr txBox="1">
            <a:spLocks noGrp="1"/>
          </p:cNvSpPr>
          <p:nvPr>
            <p:ph type="title"/>
          </p:nvPr>
        </p:nvSpPr>
        <p:spPr>
          <a:xfrm>
            <a:off x="356052" y="184898"/>
            <a:ext cx="8075565" cy="455851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spcFirstLastPara="1" wrap="square" lIns="68569" tIns="68569" rIns="68569" bIns="68569" anchor="t" anchorCtr="0">
            <a:normAutofit fontScale="90000"/>
          </a:bodyPr>
          <a:lstStyle/>
          <a:p>
            <a:r>
              <a:rPr lang="en"/>
              <a:t>Spark Context</a:t>
            </a:r>
            <a:endParaRPr/>
          </a:p>
        </p:txBody>
      </p:sp>
      <p:sp>
        <p:nvSpPr>
          <p:cNvPr id="173" name="Google Shape;173;p26"/>
          <p:cNvSpPr txBox="1">
            <a:spLocks noGrp="1"/>
          </p:cNvSpPr>
          <p:nvPr>
            <p:ph type="body" idx="1"/>
          </p:nvPr>
        </p:nvSpPr>
        <p:spPr>
          <a:xfrm>
            <a:off x="356053" y="810869"/>
            <a:ext cx="8075566" cy="3484683"/>
          </a:xfrm>
          <a:prstGeom prst="rect">
            <a:avLst/>
          </a:prstGeom>
          <a:ln>
            <a:solidFill>
              <a:schemeClr val="tx1">
                <a:lumMod val="40000"/>
                <a:lumOff val="60000"/>
              </a:schemeClr>
            </a:solidFill>
          </a:ln>
        </p:spPr>
        <p:txBody>
          <a:bodyPr spcFirstLastPara="1" wrap="square" lIns="68569" tIns="68569" rIns="68569" bIns="68569" anchor="t" anchorCtr="0">
            <a:normAutofit/>
          </a:bodyPr>
          <a:lstStyle/>
          <a:p>
            <a:pPr marL="214308" indent="-214308" defTabSz="685783">
              <a:lnSpc>
                <a:spcPct val="100000"/>
              </a:lnSpc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sz="1600" kern="120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SparkContext is the entry point of Spark functionality. </a:t>
            </a:r>
          </a:p>
          <a:p>
            <a:pPr marL="214308" indent="-214308" defTabSz="685783">
              <a:lnSpc>
                <a:spcPct val="100000"/>
              </a:lnSpc>
              <a:buClrTx/>
              <a:buSzTx/>
              <a:buFont typeface="Arial" panose="020B0604020202020204" pitchFamily="34" charset="0"/>
              <a:buChar char="•"/>
              <a:defRPr/>
            </a:pPr>
            <a:endParaRPr lang="en-US" sz="1600" kern="1200">
              <a:solidFill>
                <a:prstClr val="black"/>
              </a:solidFill>
              <a:latin typeface="Calibri"/>
              <a:ea typeface="+mn-ea"/>
              <a:cs typeface="+mn-cs"/>
            </a:endParaRPr>
          </a:p>
          <a:p>
            <a:pPr marL="214308" indent="-214308" defTabSz="685783">
              <a:lnSpc>
                <a:spcPct val="100000"/>
              </a:lnSpc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sz="1600">
                <a:solidFill>
                  <a:prstClr val="black"/>
                </a:solidFill>
                <a:latin typeface="Calibri"/>
              </a:rPr>
              <a:t>It is used to communicate with cluster and to </a:t>
            </a:r>
            <a:r>
              <a:rPr lang="en-US" sz="1600" b="1">
                <a:solidFill>
                  <a:prstClr val="black"/>
                </a:solidFill>
                <a:latin typeface="Calibri"/>
              </a:rPr>
              <a:t>create RDD</a:t>
            </a:r>
          </a:p>
          <a:p>
            <a:pPr marL="214308" indent="-214308" defTabSz="685783">
              <a:lnSpc>
                <a:spcPct val="100000"/>
              </a:lnSpc>
              <a:buClrTx/>
              <a:buSzTx/>
              <a:buFont typeface="Arial" panose="020B0604020202020204" pitchFamily="34" charset="0"/>
              <a:buChar char="•"/>
              <a:defRPr/>
            </a:pPr>
            <a:endParaRPr lang="en-US" sz="1600" kern="1200">
              <a:solidFill>
                <a:prstClr val="black"/>
              </a:solidFill>
              <a:latin typeface="Calibri"/>
              <a:ea typeface="+mn-ea"/>
              <a:cs typeface="+mn-cs"/>
            </a:endParaRPr>
          </a:p>
          <a:p>
            <a:pPr marL="214308" indent="-214308" defTabSz="685783">
              <a:lnSpc>
                <a:spcPct val="100000"/>
              </a:lnSpc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sz="1600" kern="120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The most important step of any Spark driver application is to generate SparkContext. </a:t>
            </a:r>
          </a:p>
          <a:p>
            <a:pPr marL="214308" indent="-214308" defTabSz="685783">
              <a:lnSpc>
                <a:spcPct val="100000"/>
              </a:lnSpc>
              <a:buClrTx/>
              <a:buSzTx/>
              <a:buFont typeface="Arial" panose="020B0604020202020204" pitchFamily="34" charset="0"/>
              <a:buChar char="•"/>
              <a:defRPr/>
            </a:pPr>
            <a:endParaRPr lang="en-US" sz="1600" kern="1200">
              <a:solidFill>
                <a:prstClr val="black"/>
              </a:solidFill>
              <a:latin typeface="Calibri"/>
              <a:ea typeface="+mn-ea"/>
              <a:cs typeface="+mn-cs"/>
            </a:endParaRPr>
          </a:p>
          <a:p>
            <a:pPr marL="214308" indent="-214308" defTabSz="685783">
              <a:lnSpc>
                <a:spcPct val="100000"/>
              </a:lnSpc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sz="1600" kern="120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It allows your Spark Application to access Spark Cluster with the help of Resource Manager.</a:t>
            </a:r>
          </a:p>
          <a:p>
            <a:pPr marL="214308" indent="-214308" defTabSz="685783">
              <a:lnSpc>
                <a:spcPct val="100000"/>
              </a:lnSpc>
              <a:buClrTx/>
              <a:buSzTx/>
              <a:buFont typeface="Arial" panose="020B0604020202020204" pitchFamily="34" charset="0"/>
              <a:buChar char="•"/>
              <a:defRPr/>
            </a:pPr>
            <a:endParaRPr lang="en-US" sz="1600" kern="1200">
              <a:solidFill>
                <a:prstClr val="black"/>
              </a:solidFill>
              <a:latin typeface="Calibri"/>
              <a:ea typeface="+mn-ea"/>
              <a:cs typeface="+mn-cs"/>
            </a:endParaRPr>
          </a:p>
          <a:p>
            <a:pPr marL="214308" indent="-214308" defTabSz="685783">
              <a:lnSpc>
                <a:spcPct val="100000"/>
              </a:lnSpc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sz="1600" kern="120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The resource manager can be one of these three- Spark Standalone,  YARN, Apache Mesos.</a:t>
            </a:r>
            <a:endParaRPr lang="en-IN" sz="1600" kern="1200">
              <a:solidFill>
                <a:prstClr val="black"/>
              </a:solidFill>
              <a:latin typeface="Calibri"/>
              <a:ea typeface="+mn-ea"/>
              <a:cs typeface="+mn-cs"/>
            </a:endParaRPr>
          </a:p>
          <a:p>
            <a:pPr marL="0" indent="0">
              <a:spcAft>
                <a:spcPts val="900"/>
              </a:spcAft>
              <a:buNone/>
            </a:pPr>
            <a:endParaRPr lang="en-IN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6"/>
          <p:cNvSpPr txBox="1">
            <a:spLocks noGrp="1"/>
          </p:cNvSpPr>
          <p:nvPr>
            <p:ph type="title"/>
          </p:nvPr>
        </p:nvSpPr>
        <p:spPr>
          <a:xfrm>
            <a:off x="356053" y="184898"/>
            <a:ext cx="7969240" cy="455851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spcFirstLastPara="1" wrap="square" lIns="68569" tIns="68569" rIns="68569" bIns="68569" anchor="t" anchorCtr="0">
            <a:normAutofit fontScale="90000"/>
          </a:bodyPr>
          <a:lstStyle/>
          <a:p>
            <a:r>
              <a:rPr lang="en"/>
              <a:t>Spark Context</a:t>
            </a:r>
            <a:endParaRPr/>
          </a:p>
        </p:txBody>
      </p:sp>
      <p:sp>
        <p:nvSpPr>
          <p:cNvPr id="173" name="Google Shape;173;p26"/>
          <p:cNvSpPr txBox="1">
            <a:spLocks noGrp="1"/>
          </p:cNvSpPr>
          <p:nvPr>
            <p:ph type="body" idx="1"/>
          </p:nvPr>
        </p:nvSpPr>
        <p:spPr>
          <a:xfrm>
            <a:off x="356053" y="810870"/>
            <a:ext cx="7969240" cy="1241214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spcFirstLastPara="1" wrap="square" lIns="68569" tIns="68569" rIns="68569" bIns="68569" anchor="t" anchorCtr="0">
            <a:normAutofit/>
          </a:bodyPr>
          <a:lstStyle/>
          <a:p>
            <a:pPr marL="214308" indent="-214308" defTabSz="685783">
              <a:lnSpc>
                <a:spcPct val="100000"/>
              </a:lnSpc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Note: You can create only one SparkContext per JVM, in order to create another first you need to stop the existing one using stop() method</a:t>
            </a:r>
          </a:p>
          <a:p>
            <a:pPr marL="0" indent="0">
              <a:spcAft>
                <a:spcPts val="900"/>
              </a:spcAft>
              <a:buNone/>
            </a:pPr>
            <a:endParaRPr lang="en-IN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ED5BD23-66D3-C77E-FB23-EAF3A8FA8D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0990" y="2175531"/>
            <a:ext cx="5382020" cy="2783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880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15"/>
          <p:cNvPicPr preferRelativeResize="0"/>
          <p:nvPr/>
        </p:nvPicPr>
        <p:blipFill rotWithShape="1">
          <a:blip r:embed="rId3">
            <a:alphaModFix/>
          </a:blip>
          <a:srcRect l="133" t="909" r="-133" b="393"/>
          <a:stretch/>
        </p:blipFill>
        <p:spPr>
          <a:xfrm>
            <a:off x="732075" y="653977"/>
            <a:ext cx="7389005" cy="428310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9C833C5-F55D-C310-5559-15F4053DEA08}"/>
              </a:ext>
            </a:extLst>
          </p:cNvPr>
          <p:cNvSpPr txBox="1"/>
          <p:nvPr/>
        </p:nvSpPr>
        <p:spPr>
          <a:xfrm>
            <a:off x="7651726" y="4804934"/>
            <a:ext cx="1492274" cy="338554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600">
                <a:solidFill>
                  <a:schemeClr val="accent1">
                    <a:lumMod val="50000"/>
                  </a:schemeClr>
                </a:solidFill>
                <a:latin typeface="Times New Roman"/>
                <a:cs typeface="Times New Roman"/>
              </a:rPr>
              <a:t>Naval </a:t>
            </a:r>
            <a:r>
              <a:rPr lang="en-US" sz="1600">
                <a:solidFill>
                  <a:schemeClr val="accent1">
                    <a:lumMod val="50000"/>
                  </a:schemeClr>
                </a:solidFill>
                <a:latin typeface="Times New Roman"/>
                <a:ea typeface="Roboto"/>
                <a:cs typeface="Roboto"/>
              </a:rPr>
              <a:t>Yemul</a:t>
            </a:r>
            <a:endParaRPr lang="en-IN" sz="1600">
              <a:solidFill>
                <a:schemeClr val="accent1">
                  <a:lumMod val="50000"/>
                </a:schemeClr>
              </a:solidFill>
              <a:latin typeface="Times New Roman"/>
              <a:ea typeface="Roboto"/>
              <a:cs typeface="Roboto"/>
            </a:endParaRPr>
          </a:p>
        </p:txBody>
      </p:sp>
      <p:pic>
        <p:nvPicPr>
          <p:cNvPr id="2" name="Picture 2" descr="cloudthat logo by J Muse on Dribbble">
            <a:extLst>
              <a:ext uri="{FF2B5EF4-FFF2-40B4-BE49-F238E27FC236}">
                <a16:creationId xmlns:a16="http://schemas.microsoft.com/office/drawing/2014/main" id="{89EA75E9-AD26-4643-89F8-37C9D1E2C1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2498" y="67477"/>
            <a:ext cx="1217883" cy="912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590A2-0AF2-49C2-48C6-D96D88F0F1B3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accent1"/>
            </a:solidFill>
          </a:ln>
        </p:spPr>
        <p:txBody>
          <a:bodyPr>
            <a:normAutofit fontScale="90000"/>
          </a:bodyPr>
          <a:lstStyle/>
          <a:p>
            <a:r>
              <a:rPr lang="en-IN"/>
              <a:t>Creating Spark Context</a:t>
            </a:r>
            <a:br>
              <a:rPr lang="en-IN"/>
            </a:b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DEEBB2-899A-96BA-3F85-37A634F71A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ln>
            <a:solidFill>
              <a:schemeClr val="accent1"/>
            </a:solidFill>
          </a:ln>
        </p:spPr>
        <p:txBody>
          <a:bodyPr/>
          <a:lstStyle/>
          <a:p>
            <a:pPr marL="85723" indent="0">
              <a:buNone/>
            </a:pPr>
            <a:r>
              <a:rPr lang="en-US" dirty="0"/>
              <a:t>import </a:t>
            </a:r>
            <a:r>
              <a:rPr lang="en-US" dirty="0" err="1"/>
              <a:t>pyspark</a:t>
            </a:r>
            <a:endParaRPr lang="en-US" dirty="0"/>
          </a:p>
          <a:p>
            <a:pPr marL="85723" indent="0">
              <a:buNone/>
            </a:pPr>
            <a:r>
              <a:rPr lang="en-US" dirty="0"/>
              <a:t>from </a:t>
            </a:r>
            <a:r>
              <a:rPr lang="en-US" dirty="0" err="1"/>
              <a:t>pyspark</a:t>
            </a:r>
            <a:r>
              <a:rPr lang="en-US" dirty="0"/>
              <a:t> import </a:t>
            </a:r>
            <a:r>
              <a:rPr lang="en-US" dirty="0" err="1"/>
              <a:t>SparkContext</a:t>
            </a:r>
            <a:endParaRPr lang="en-US" dirty="0"/>
          </a:p>
          <a:p>
            <a:pPr marL="85723" indent="0">
              <a:buNone/>
            </a:pPr>
            <a:r>
              <a:rPr lang="en-US" dirty="0"/>
              <a:t>conf=</a:t>
            </a:r>
            <a:r>
              <a:rPr lang="en-US" dirty="0" err="1"/>
              <a:t>pyspark.SparkConf</a:t>
            </a:r>
            <a:r>
              <a:rPr lang="en-US" dirty="0"/>
              <a:t>().</a:t>
            </a:r>
            <a:r>
              <a:rPr lang="en-US" dirty="0" err="1"/>
              <a:t>setMaster</a:t>
            </a:r>
            <a:r>
              <a:rPr lang="en-US" dirty="0"/>
              <a:t>("local").</a:t>
            </a:r>
            <a:r>
              <a:rPr lang="en-US" dirty="0" err="1"/>
              <a:t>setAppName</a:t>
            </a:r>
            <a:r>
              <a:rPr lang="en-US" dirty="0"/>
              <a:t>("My first Spark")</a:t>
            </a:r>
          </a:p>
          <a:p>
            <a:pPr marL="85723" indent="0">
              <a:buNone/>
            </a:pPr>
            <a:r>
              <a:rPr lang="en-IN" dirty="0" err="1"/>
              <a:t>sc</a:t>
            </a:r>
            <a:r>
              <a:rPr lang="en-IN" dirty="0"/>
              <a:t>=</a:t>
            </a:r>
            <a:r>
              <a:rPr lang="en-IN" dirty="0" err="1"/>
              <a:t>SparkContext</a:t>
            </a:r>
            <a:r>
              <a:rPr lang="en-IN" dirty="0"/>
              <a:t>(conf=conf)</a:t>
            </a:r>
            <a:endParaRPr lang="en-US" dirty="0"/>
          </a:p>
          <a:p>
            <a:pPr marL="85723" indent="0">
              <a:buNone/>
            </a:pPr>
            <a:r>
              <a:rPr lang="en-IN" dirty="0" err="1"/>
              <a:t>sc.getConf</a:t>
            </a:r>
            <a:r>
              <a:rPr lang="en-IN" dirty="0"/>
              <a:t>().</a:t>
            </a:r>
            <a:r>
              <a:rPr lang="en-IN" dirty="0" err="1"/>
              <a:t>getAll</a:t>
            </a:r>
            <a:r>
              <a:rPr lang="en-IN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4837019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AFB40F8-FF40-5606-6931-A8B6A04454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574" y="491270"/>
            <a:ext cx="7182852" cy="3791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51769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C0F16-7E98-2B48-D887-DB747B5AE254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accent1"/>
            </a:solidFill>
          </a:ln>
        </p:spPr>
        <p:txBody>
          <a:bodyPr>
            <a:normAutofit fontScale="90000"/>
          </a:bodyPr>
          <a:lstStyle/>
          <a:p>
            <a:r>
              <a:rPr lang="en-IN"/>
              <a:t>Spark Session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B52CA5-B7C2-E27F-D3A5-F94D24D00F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ln>
            <a:solidFill>
              <a:schemeClr val="accent1"/>
            </a:solidFill>
          </a:ln>
        </p:spPr>
        <p:txBody>
          <a:bodyPr/>
          <a:lstStyle/>
          <a:p>
            <a:pPr marL="342900" lvl="0" indent="-342900" algn="just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IN" sz="240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Since Spark 2.0 </a:t>
            </a:r>
          </a:p>
          <a:p>
            <a:pPr marL="342900" lvl="0" indent="-342900" algn="just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IN" sz="240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Spark application is controlled by driver process called Spark Session.</a:t>
            </a:r>
            <a:endParaRPr lang="en-IN" sz="24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IN" sz="240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Spark Session is an entry point to underlying Spark functionality in order to programmatically create Spark RDD, DataFrame, and Dataset.</a:t>
            </a:r>
          </a:p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9915286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CB5AB7F-FF94-3380-2837-E1326662AB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074" y="713900"/>
            <a:ext cx="7001852" cy="3753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132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5"/>
          <p:cNvSpPr txBox="1">
            <a:spLocks noGrp="1"/>
          </p:cNvSpPr>
          <p:nvPr>
            <p:ph type="title"/>
          </p:nvPr>
        </p:nvSpPr>
        <p:spPr>
          <a:xfrm>
            <a:off x="515541" y="355018"/>
            <a:ext cx="8075566" cy="455851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spcFirstLastPara="1" wrap="square" lIns="68569" tIns="68569" rIns="68569" bIns="68569" anchor="t" anchorCtr="0">
            <a:normAutofit fontScale="90000"/>
          </a:bodyPr>
          <a:lstStyle/>
          <a:p>
            <a:r>
              <a:rPr lang="en"/>
              <a:t>Creating Spark Session </a:t>
            </a:r>
            <a:endParaRPr/>
          </a:p>
        </p:txBody>
      </p:sp>
      <p:sp>
        <p:nvSpPr>
          <p:cNvPr id="167" name="Google Shape;167;p25"/>
          <p:cNvSpPr txBox="1">
            <a:spLocks noGrp="1"/>
          </p:cNvSpPr>
          <p:nvPr>
            <p:ph type="body" idx="1"/>
          </p:nvPr>
        </p:nvSpPr>
        <p:spPr>
          <a:xfrm>
            <a:off x="515540" y="980557"/>
            <a:ext cx="8075567" cy="3485117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spcFirstLastPara="1" wrap="square" lIns="68569" tIns="68569" rIns="68569" bIns="68569" anchor="t" anchorCtr="0">
            <a:normAutofit fontScale="92500" lnSpcReduction="20000"/>
          </a:bodyPr>
          <a:lstStyle/>
          <a:p>
            <a:pPr marL="257168" algn="just">
              <a:lnSpc>
                <a:spcPct val="107000"/>
              </a:lnSpc>
              <a:spcAft>
                <a:spcPts val="600"/>
              </a:spcAft>
              <a:buFont typeface="Symbol" panose="05050102010706020507" pitchFamily="18" charset="2"/>
              <a:buChar char=""/>
            </a:pPr>
            <a:endParaRPr lang="en-US" dirty="0"/>
          </a:p>
          <a:p>
            <a:pPr marL="85723" indent="0" algn="just">
              <a:lnSpc>
                <a:spcPct val="107000"/>
              </a:lnSpc>
              <a:spcAft>
                <a:spcPts val="600"/>
              </a:spcAft>
              <a:buNone/>
            </a:pPr>
            <a:r>
              <a:rPr lang="en-US" dirty="0"/>
              <a:t># Create </a:t>
            </a:r>
            <a:r>
              <a:rPr lang="en-US" dirty="0" err="1"/>
              <a:t>SparkSession</a:t>
            </a:r>
            <a:r>
              <a:rPr lang="en-US" dirty="0"/>
              <a:t> from builder</a:t>
            </a:r>
          </a:p>
          <a:p>
            <a:pPr marL="85723" indent="0" algn="just">
              <a:lnSpc>
                <a:spcPct val="107000"/>
              </a:lnSpc>
              <a:spcAft>
                <a:spcPts val="600"/>
              </a:spcAft>
              <a:buNone/>
            </a:pPr>
            <a:r>
              <a:rPr lang="en-US" dirty="0"/>
              <a:t>import </a:t>
            </a:r>
            <a:r>
              <a:rPr lang="en-US" dirty="0" err="1"/>
              <a:t>pyspark</a:t>
            </a:r>
            <a:endParaRPr lang="en-US" dirty="0"/>
          </a:p>
          <a:p>
            <a:pPr marL="85723" indent="0" algn="just">
              <a:lnSpc>
                <a:spcPct val="107000"/>
              </a:lnSpc>
              <a:spcAft>
                <a:spcPts val="600"/>
              </a:spcAft>
              <a:buNone/>
            </a:pPr>
            <a:r>
              <a:rPr lang="en-US" dirty="0"/>
              <a:t>from </a:t>
            </a:r>
            <a:r>
              <a:rPr lang="en-US" dirty="0" err="1"/>
              <a:t>pyspark.sql</a:t>
            </a:r>
            <a:r>
              <a:rPr lang="en-US" dirty="0"/>
              <a:t> import </a:t>
            </a:r>
            <a:r>
              <a:rPr lang="en-US" dirty="0" err="1"/>
              <a:t>SparkSession</a:t>
            </a:r>
            <a:endParaRPr lang="en-US" dirty="0"/>
          </a:p>
          <a:p>
            <a:pPr marL="85723" indent="0" algn="just">
              <a:lnSpc>
                <a:spcPct val="107000"/>
              </a:lnSpc>
              <a:spcAft>
                <a:spcPts val="600"/>
              </a:spcAft>
              <a:buNone/>
            </a:pPr>
            <a:r>
              <a:rPr lang="en-US" dirty="0"/>
              <a:t>spark = </a:t>
            </a:r>
            <a:r>
              <a:rPr lang="en-US" dirty="0" err="1"/>
              <a:t>SparkSession.builder.master</a:t>
            </a:r>
            <a:r>
              <a:rPr lang="en-US" dirty="0"/>
              <a:t>("local[1]") \</a:t>
            </a:r>
          </a:p>
          <a:p>
            <a:pPr marL="85723" indent="0" algn="just">
              <a:lnSpc>
                <a:spcPct val="107000"/>
              </a:lnSpc>
              <a:spcAft>
                <a:spcPts val="600"/>
              </a:spcAft>
              <a:buNone/>
            </a:pPr>
            <a:r>
              <a:rPr lang="en-US" dirty="0"/>
              <a:t>                    .</a:t>
            </a:r>
            <a:r>
              <a:rPr lang="en-US" dirty="0" err="1"/>
              <a:t>appName</a:t>
            </a:r>
            <a:r>
              <a:rPr lang="en-US" dirty="0"/>
              <a:t>('SparkByExamples.com') \</a:t>
            </a:r>
          </a:p>
          <a:p>
            <a:pPr marL="85723" indent="0" algn="just">
              <a:lnSpc>
                <a:spcPct val="107000"/>
              </a:lnSpc>
              <a:spcAft>
                <a:spcPts val="600"/>
              </a:spcAft>
              <a:buNone/>
            </a:pPr>
            <a:r>
              <a:rPr lang="en-US" dirty="0"/>
              <a:t>                    .</a:t>
            </a:r>
            <a:r>
              <a:rPr lang="en-US" dirty="0" err="1"/>
              <a:t>getOrCreate</a:t>
            </a:r>
            <a:r>
              <a:rPr lang="en-US" dirty="0"/>
              <a:t>()</a:t>
            </a:r>
          </a:p>
          <a:p>
            <a:pPr marL="85723" indent="0" algn="just">
              <a:lnSpc>
                <a:spcPct val="107000"/>
              </a:lnSpc>
              <a:spcAft>
                <a:spcPts val="600"/>
              </a:spcAft>
              <a:buNone/>
            </a:pPr>
            <a:endParaRPr lang="en-US" dirty="0"/>
          </a:p>
          <a:p>
            <a:pPr marL="257168" algn="just">
              <a:lnSpc>
                <a:spcPct val="107000"/>
              </a:lnSpc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n-US" dirty="0"/>
              <a:t>It’s object </a:t>
            </a:r>
            <a:r>
              <a:rPr lang="en-US" b="1" dirty="0"/>
              <a:t>spark</a:t>
            </a:r>
            <a:r>
              <a:rPr lang="en-US" dirty="0"/>
              <a:t> is default available in spark-shell and it can be created programmatically using </a:t>
            </a:r>
            <a:r>
              <a:rPr lang="en-US" dirty="0" err="1"/>
              <a:t>SparkSession</a:t>
            </a:r>
            <a:r>
              <a:rPr lang="en-US" dirty="0"/>
              <a:t> builder pattern.</a:t>
            </a:r>
            <a:endParaRPr lang="en-IN" dirty="0"/>
          </a:p>
          <a:p>
            <a:endParaRPr lang="en-IN" dirty="0"/>
          </a:p>
          <a:p>
            <a:endParaRPr lang="en-IN" dirty="0"/>
          </a:p>
          <a:p>
            <a:pPr marL="0" indent="0" algn="just" defTabSz="685783">
              <a:lnSpc>
                <a:spcPct val="100000"/>
              </a:lnSpc>
              <a:spcBef>
                <a:spcPct val="20000"/>
              </a:spcBef>
              <a:buClrTx/>
              <a:buSzTx/>
              <a:buNone/>
              <a:defRPr/>
            </a:pPr>
            <a:endParaRPr lang="en-IN" kern="1200" dirty="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9311771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07EB1-94EC-F217-10D5-BB137E6E64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/>
              <a:t>Transformation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2CC971-34B7-1D79-544C-E447E03188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017800"/>
            <a:ext cx="8520600" cy="3339000"/>
          </a:xfrm>
          <a:ln>
            <a:solidFill>
              <a:schemeClr val="accent1"/>
            </a:solidFill>
          </a:ln>
        </p:spPr>
        <p:txBody>
          <a:bodyPr/>
          <a:lstStyle/>
          <a:p>
            <a:pPr marL="342900" lvl="0" indent="-342900" algn="just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IN" sz="240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Transformations instruct the Spark cluster to perform changes to the DataFrame. </a:t>
            </a:r>
            <a:endParaRPr lang="en-IN" sz="24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IN" sz="240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These are further categorized into narrow transformations and wide transformations. </a:t>
            </a:r>
            <a:endParaRPr lang="en-IN" sz="24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IN" sz="240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Wide transformations lead to the shuffling of data as data requires movement across executors, whereas narrow transformations do not lead to re-partitioning across executors.</a:t>
            </a:r>
            <a:endParaRPr lang="en-IN" sz="24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4879985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91F5B6-11F8-1CF4-3C71-F74902BEC5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4109" y="157298"/>
            <a:ext cx="4260301" cy="4653605"/>
          </a:xfrm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r>
              <a:rPr lang="en-US"/>
              <a:t>Narrow transformations are the result of map() and filter() functions</a:t>
            </a:r>
          </a:p>
          <a:p>
            <a:endParaRPr lang="en-US"/>
          </a:p>
          <a:p>
            <a:r>
              <a:rPr lang="en-US"/>
              <a:t>Functions such as map(), mapPartition(), flatMap(), filter(), union() are some examples of narrow transformation</a:t>
            </a:r>
          </a:p>
          <a:p>
            <a:endParaRPr lang="en-US"/>
          </a:p>
          <a:p>
            <a:endParaRPr lang="en-IN"/>
          </a:p>
        </p:txBody>
      </p:sp>
      <p:pic>
        <p:nvPicPr>
          <p:cNvPr id="1026" name="Picture 2" descr="rdd narrow transformation">
            <a:extLst>
              <a:ext uri="{FF2B5EF4-FFF2-40B4-BE49-F238E27FC236}">
                <a16:creationId xmlns:a16="http://schemas.microsoft.com/office/drawing/2014/main" id="{8549A9C7-AA84-3EDD-ED6E-87FA1CED48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57298"/>
            <a:ext cx="4387891" cy="4653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5DF235E-F180-1155-13D7-373C85ED6D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27591" y="-371839"/>
            <a:ext cx="65" cy="276999"/>
          </a:xfrm>
          <a:prstGeom prst="rect">
            <a:avLst/>
          </a:prstGeom>
          <a:solidFill>
            <a:srgbClr val="E3E3E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432151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8D062F-E462-AB84-F041-EC2B134D5A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5814" y="159488"/>
            <a:ext cx="3836286" cy="4514112"/>
          </a:xfrm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/>
              <a:t>Wider transformations are the result of groupByKey() and reduceByKey() functions</a:t>
            </a:r>
          </a:p>
          <a:p>
            <a:endParaRPr lang="en-US"/>
          </a:p>
          <a:p>
            <a:r>
              <a:rPr lang="en-US"/>
              <a:t>Functions such as groupByKey(), aggregateByKey(), aggregate(), join(), repartition() are some examples of a wider transformations.</a:t>
            </a:r>
          </a:p>
          <a:p>
            <a:endParaRPr lang="en-US"/>
          </a:p>
          <a:p>
            <a:endParaRPr lang="en-IN"/>
          </a:p>
        </p:txBody>
      </p:sp>
      <p:pic>
        <p:nvPicPr>
          <p:cNvPr id="2050" name="Picture 2" descr="rdd wider transformation">
            <a:extLst>
              <a:ext uri="{FF2B5EF4-FFF2-40B4-BE49-F238E27FC236}">
                <a16:creationId xmlns:a16="http://schemas.microsoft.com/office/drawing/2014/main" id="{3AF82A48-5B09-DC9D-2CB9-141978ADA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9900" y="121455"/>
            <a:ext cx="4598286" cy="4590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623420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F1DFB51-B122-6F40-A940-1BF7D6C150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827" y="360340"/>
            <a:ext cx="3369453" cy="40719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C02777D-9B16-863B-D682-A9DB42C0AF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1898" y="410000"/>
            <a:ext cx="4184275" cy="402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62219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96AAE74-B68D-013F-020E-8AF030952D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2865" y="1185669"/>
            <a:ext cx="4258269" cy="2772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2323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143" y="0"/>
            <a:ext cx="9141714" cy="5143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2" descr="Diagram&#10;&#10;Description automatically generated">
            <a:extLst>
              <a:ext uri="{FF2B5EF4-FFF2-40B4-BE49-F238E27FC236}">
                <a16:creationId xmlns:a16="http://schemas.microsoft.com/office/drawing/2014/main" id="{BA3C3C56-4F86-5B5F-A4F4-6F56730885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972" b="9386"/>
          <a:stretch/>
        </p:blipFill>
        <p:spPr>
          <a:xfrm>
            <a:off x="20" y="961"/>
            <a:ext cx="9143980" cy="514253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9FE4442-72FB-EB0B-39F0-517C3080BF52}"/>
              </a:ext>
            </a:extLst>
          </p:cNvPr>
          <p:cNvSpPr txBox="1"/>
          <p:nvPr/>
        </p:nvSpPr>
        <p:spPr>
          <a:xfrm>
            <a:off x="7503559" y="4741434"/>
            <a:ext cx="164044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>
                <a:latin typeface="Montserrat"/>
              </a:rPr>
              <a:t>Naval </a:t>
            </a:r>
            <a:r>
              <a:rPr lang="en-US">
                <a:latin typeface="Montserrat"/>
                <a:ea typeface="Roboto"/>
                <a:cs typeface="Roboto"/>
              </a:rPr>
              <a:t>Yemul</a:t>
            </a:r>
            <a:endParaRPr lang="en-IN">
              <a:latin typeface="Montserrat"/>
              <a:ea typeface="Roboto"/>
              <a:cs typeface="Roboto"/>
            </a:endParaRPr>
          </a:p>
        </p:txBody>
      </p:sp>
      <p:pic>
        <p:nvPicPr>
          <p:cNvPr id="2" name="Picture 2" descr="cloudthat logo by J Muse on Dribbble">
            <a:extLst>
              <a:ext uri="{FF2B5EF4-FFF2-40B4-BE49-F238E27FC236}">
                <a16:creationId xmlns:a16="http://schemas.microsoft.com/office/drawing/2014/main" id="{C19C2900-5605-B689-031F-5712940F74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2498" y="67477"/>
            <a:ext cx="1217883" cy="912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481780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C7D6C88-5A6F-EA65-B0FB-DB0A764551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1891" y="1009432"/>
            <a:ext cx="4420217" cy="3124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74457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A5900F0-8B48-5A7D-C086-E33CF3309C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549" y="1095169"/>
            <a:ext cx="4848902" cy="2953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85498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392985B-DB7A-2681-ABF3-F91544B06E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9009" y="857010"/>
            <a:ext cx="4865982" cy="3429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33976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E99AE7-501E-7653-BFA9-8A146CF8CF75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accent1"/>
            </a:solidFill>
          </a:ln>
        </p:spPr>
        <p:txBody>
          <a:bodyPr>
            <a:normAutofit fontScale="90000"/>
          </a:bodyPr>
          <a:lstStyle/>
          <a:p>
            <a:r>
              <a:rPr lang="en-IN"/>
              <a:t>Lazy Evaluation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C7E12B-7D28-1057-4A6B-3F114F786E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ln>
            <a:solidFill>
              <a:schemeClr val="accent1"/>
            </a:solidFill>
          </a:ln>
        </p:spPr>
        <p:txBody>
          <a:bodyPr/>
          <a:lstStyle/>
          <a:p>
            <a:pPr marL="342900" lvl="0" indent="-342900" algn="just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IN" sz="240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Transformations does not make the Spark cluster do anything. It is only when an action is called that the Spark cluster begins execution, hence the saying Spark is lazy.</a:t>
            </a:r>
            <a:endParaRPr lang="en-IN" sz="24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IN" sz="240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Before executing an action, all the Spark makes a data processing plan. We call this plan the Directed Acyclic Graph (DAG).</a:t>
            </a:r>
            <a:endParaRPr lang="en-IN" sz="240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endParaRPr lang="en-IN" sz="24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4145578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5487C-055E-5BFB-FD77-69D6D3724EB4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accent1"/>
            </a:solidFill>
          </a:ln>
        </p:spPr>
        <p:txBody>
          <a:bodyPr>
            <a:normAutofit fontScale="90000"/>
          </a:bodyPr>
          <a:lstStyle/>
          <a:p>
            <a:r>
              <a:rPr lang="en-IN"/>
              <a:t>Actions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A0F409-5D56-8FDD-A814-90ABB3E1EE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ln>
            <a:solidFill>
              <a:schemeClr val="accent1"/>
            </a:solidFill>
          </a:ln>
        </p:spPr>
        <p:txBody>
          <a:bodyPr/>
          <a:lstStyle/>
          <a:p>
            <a:pPr marL="342900" lvl="0" indent="-342900" algn="just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IN" sz="240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Transformations allow us to build up our logical transformation plan. To trigger the computation, we run an action.</a:t>
            </a:r>
            <a:endParaRPr lang="en-IN" sz="24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IN" sz="240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Actions instructs Spark to perform computation and send the result back to driver.</a:t>
            </a:r>
            <a:endParaRPr lang="en-IN" sz="24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5723" indent="0">
              <a:buNone/>
            </a:pP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7397563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CCED6D-EFF5-15AA-AEDF-ABD4ABC6E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/>
              <a:t>Examples of Transformations and Actions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8389582-886B-59AF-0174-772E46A0DA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7061983"/>
              </p:ext>
            </p:extLst>
          </p:nvPr>
        </p:nvGraphicFramePr>
        <p:xfrm>
          <a:off x="893135" y="1105786"/>
          <a:ext cx="6817892" cy="29302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946">
                  <a:extLst>
                    <a:ext uri="{9D8B030D-6E8A-4147-A177-3AD203B41FA5}">
                      <a16:colId xmlns:a16="http://schemas.microsoft.com/office/drawing/2014/main" val="3869691871"/>
                    </a:ext>
                  </a:extLst>
                </a:gridCol>
                <a:gridCol w="3408946">
                  <a:extLst>
                    <a:ext uri="{9D8B030D-6E8A-4147-A177-3AD203B41FA5}">
                      <a16:colId xmlns:a16="http://schemas.microsoft.com/office/drawing/2014/main" val="1857114596"/>
                    </a:ext>
                  </a:extLst>
                </a:gridCol>
              </a:tblGrid>
              <a:tr h="586044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</a:rPr>
                        <a:t>Transformations </a:t>
                      </a:r>
                      <a:endParaRPr lang="en-IN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</a:rPr>
                        <a:t>Actions </a:t>
                      </a:r>
                      <a:endParaRPr lang="en-IN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46463763"/>
                  </a:ext>
                </a:extLst>
              </a:tr>
              <a:tr h="586044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</a:rPr>
                        <a:t>spark.read()</a:t>
                      </a:r>
                      <a:endParaRPr lang="en-IN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</a:rPr>
                        <a:t>.count()</a:t>
                      </a:r>
                      <a:endParaRPr lang="en-IN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69680403"/>
                  </a:ext>
                </a:extLst>
              </a:tr>
              <a:tr h="586044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</a:rPr>
                        <a:t>.where()</a:t>
                      </a:r>
                      <a:endParaRPr lang="en-IN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</a:rPr>
                        <a:t>.collect()</a:t>
                      </a:r>
                      <a:endParaRPr lang="en-IN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52712425"/>
                  </a:ext>
                </a:extLst>
              </a:tr>
              <a:tr h="586044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</a:rPr>
                        <a:t>.join</a:t>
                      </a:r>
                      <a:endParaRPr lang="en-IN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</a:rPr>
                        <a:t>.take()</a:t>
                      </a:r>
                      <a:endParaRPr lang="en-IN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74621954"/>
                  </a:ext>
                </a:extLst>
              </a:tr>
              <a:tr h="586044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</a:rPr>
                        <a:t>.write()</a:t>
                      </a:r>
                      <a:endParaRPr lang="en-IN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</a:rPr>
                        <a:t>.show()</a:t>
                      </a:r>
                      <a:endParaRPr lang="en-IN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570948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9925926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B2803D-9ADC-0E2F-EDF1-676ED1F8F95C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accent1"/>
            </a:solidFill>
          </a:ln>
        </p:spPr>
        <p:txBody>
          <a:bodyPr>
            <a:normAutofit fontScale="90000"/>
          </a:bodyPr>
          <a:lstStyle/>
          <a:p>
            <a:r>
              <a:rPr lang="en-IN"/>
              <a:t>Steps for installing Spark in Local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B6A0BB-6CCD-53E7-3836-87E72768FB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ln>
            <a:solidFill>
              <a:schemeClr val="accent1"/>
            </a:solidFill>
          </a:ln>
        </p:spPr>
        <p:txBody>
          <a:bodyPr/>
          <a:lstStyle/>
          <a:p>
            <a:pPr marL="542923" indent="-457200">
              <a:buFont typeface="+mj-lt"/>
              <a:buAutoNum type="arabicPeriod"/>
            </a:pPr>
            <a:r>
              <a:rPr lang="en-IN"/>
              <a:t>Install Java version JDK</a:t>
            </a:r>
          </a:p>
          <a:p>
            <a:pPr marL="542923" indent="-457200">
              <a:buFont typeface="+mj-lt"/>
              <a:buAutoNum type="arabicPeriod"/>
            </a:pPr>
            <a:r>
              <a:rPr lang="en-IN"/>
              <a:t>Install Python 3</a:t>
            </a:r>
          </a:p>
          <a:p>
            <a:pPr marL="542923" indent="-457200">
              <a:buFont typeface="+mj-lt"/>
              <a:buAutoNum type="arabicPeriod"/>
            </a:pPr>
            <a:r>
              <a:rPr lang="en-IN"/>
              <a:t>Download and Extract Apache Spark</a:t>
            </a:r>
          </a:p>
          <a:p>
            <a:pPr marL="542923" indent="-457200">
              <a:buFont typeface="+mj-lt"/>
              <a:buAutoNum type="arabicPeriod"/>
            </a:pPr>
            <a:r>
              <a:rPr lang="en-IN"/>
              <a:t>Setting Environment variables for Java, Python and PySpark</a:t>
            </a:r>
          </a:p>
          <a:p>
            <a:pPr marL="542923" indent="-457200">
              <a:buFont typeface="+mj-lt"/>
              <a:buAutoNum type="arabicPeriod"/>
            </a:pPr>
            <a:r>
              <a:rPr lang="en-IN"/>
              <a:t>Installing winutils</a:t>
            </a:r>
          </a:p>
          <a:p>
            <a:pPr marL="542923" indent="-457200">
              <a:buFont typeface="+mj-lt"/>
              <a:buAutoNum type="arabicPeriod"/>
            </a:pPr>
            <a:r>
              <a:rPr lang="en-IN"/>
              <a:t>Configuring the log level for Spark</a:t>
            </a:r>
          </a:p>
          <a:p>
            <a:pPr marL="542923" indent="-457200">
              <a:buFont typeface="+mj-lt"/>
              <a:buAutoNum type="arabicPeriod"/>
            </a:pPr>
            <a:r>
              <a:rPr lang="en-IN"/>
              <a:t>Create conda environment </a:t>
            </a:r>
          </a:p>
        </p:txBody>
      </p:sp>
    </p:spTree>
    <p:extLst>
      <p:ext uri="{BB962C8B-B14F-4D97-AF65-F5344CB8AC3E}">
        <p14:creationId xmlns:p14="http://schemas.microsoft.com/office/powerpoint/2010/main" val="349906856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813AB-6BFF-0D23-8C77-7A6DCA1A92CE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accent1"/>
            </a:solidFill>
          </a:ln>
        </p:spPr>
        <p:txBody>
          <a:bodyPr>
            <a:normAutofit fontScale="90000"/>
          </a:bodyPr>
          <a:lstStyle/>
          <a:p>
            <a:r>
              <a:rPr lang="en-IN"/>
              <a:t>Installing Spark in Local Environment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189174-6E6E-3A7D-99A4-53701435E2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ln>
            <a:solidFill>
              <a:schemeClr val="accent1"/>
            </a:solidFill>
          </a:ln>
        </p:spPr>
        <p:txBody>
          <a:bodyPr/>
          <a:lstStyle/>
          <a:p>
            <a:pPr marL="85723" indent="0">
              <a:buNone/>
            </a:pPr>
            <a:r>
              <a:rPr lang="en-IN"/>
              <a:t>winutils.exe file, which is an Hadoop component for Windows OS.</a:t>
            </a:r>
          </a:p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9145492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DF2ABC-DE33-ADC0-7167-B277AADCF267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accent1"/>
            </a:solidFill>
          </a:ln>
        </p:spPr>
        <p:txBody>
          <a:bodyPr>
            <a:normAutofit fontScale="90000"/>
          </a:bodyPr>
          <a:lstStyle/>
          <a:p>
            <a:r>
              <a:rPr lang="en-IN"/>
              <a:t>DAG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DF6DAE-A3BF-BA66-CA4C-C2B7A03C56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ln>
            <a:solidFill>
              <a:schemeClr val="accent1"/>
            </a:solidFill>
          </a:ln>
        </p:spPr>
        <p:txBody>
          <a:bodyPr/>
          <a:lstStyle/>
          <a:p>
            <a:pPr marL="85723" indent="0">
              <a:buNone/>
            </a:pPr>
            <a:r>
              <a:rPr lang="en-IN"/>
              <a:t>D- Directed </a:t>
            </a:r>
          </a:p>
          <a:p>
            <a:pPr marL="85723" indent="0">
              <a:buNone/>
            </a:pPr>
            <a:r>
              <a:rPr lang="en-IN"/>
              <a:t>A- Acyclic</a:t>
            </a:r>
          </a:p>
          <a:p>
            <a:pPr marL="85723" indent="0">
              <a:buNone/>
            </a:pPr>
            <a:r>
              <a:rPr lang="en-IN"/>
              <a:t>G- Graph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12957B-D032-0070-E5B1-518166BD74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567" y="2291624"/>
            <a:ext cx="7650866" cy="2156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78496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62C645-2B5D-14A0-C931-2128E32607B8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accent1"/>
            </a:solidFill>
          </a:ln>
        </p:spPr>
        <p:txBody>
          <a:bodyPr>
            <a:normAutofit fontScale="90000"/>
          </a:bodyPr>
          <a:lstStyle/>
          <a:p>
            <a:r>
              <a:rPr lang="en-IN"/>
              <a:t>Spark DAG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E8116D-7C5F-9BD5-0E68-1F018F5026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IN"/>
              <a:t>It is logical flow of operations </a:t>
            </a:r>
          </a:p>
          <a:p>
            <a:r>
              <a:rPr lang="en-IN"/>
              <a:t>A job is associated with a chain of RDD dependencies organized in a DAG.</a:t>
            </a:r>
          </a:p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C2ADE7-DF2D-5641-983E-273603E3E5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538" y="2322028"/>
            <a:ext cx="7998923" cy="2154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7432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6"/>
          <p:cNvSpPr txBox="1">
            <a:spLocks noGrp="1"/>
          </p:cNvSpPr>
          <p:nvPr>
            <p:ph type="title"/>
          </p:nvPr>
        </p:nvSpPr>
        <p:spPr>
          <a:xfrm>
            <a:off x="665345" y="242592"/>
            <a:ext cx="7458878" cy="432765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rmAutofit fontScale="90000"/>
          </a:bodyPr>
          <a:lstStyle/>
          <a:p>
            <a:r>
              <a:rPr lang="en-US"/>
              <a:t>Forms of Big Data</a:t>
            </a:r>
          </a:p>
        </p:txBody>
      </p:sp>
      <p:sp>
        <p:nvSpPr>
          <p:cNvPr id="107" name="Google Shape;107;p16"/>
          <p:cNvSpPr txBox="1">
            <a:spLocks noGrp="1"/>
          </p:cNvSpPr>
          <p:nvPr>
            <p:ph type="body" idx="1"/>
          </p:nvPr>
        </p:nvSpPr>
        <p:spPr>
          <a:xfrm>
            <a:off x="738824" y="749470"/>
            <a:ext cx="7310023" cy="1197764"/>
          </a:xfrm>
          <a:prstGeom prst="rect">
            <a:avLst/>
          </a:prstGeom>
          <a:ln>
            <a:noFill/>
          </a:ln>
        </p:spPr>
        <p:txBody>
          <a:bodyPr spcFirstLastPara="1" wrap="square" lIns="68569" tIns="68569" rIns="68569" bIns="68569" anchor="t" anchorCtr="0">
            <a:normAutofit/>
          </a:bodyPr>
          <a:lstStyle/>
          <a:p>
            <a:pPr marL="0" indent="0">
              <a:buNone/>
            </a:pPr>
            <a:r>
              <a:rPr lang="en-US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•Structured</a:t>
            </a:r>
          </a:p>
          <a:p>
            <a:pPr marL="0" indent="0">
              <a:buNone/>
            </a:pPr>
            <a:r>
              <a:rPr lang="en-US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•Semi structured</a:t>
            </a:r>
          </a:p>
          <a:p>
            <a:pPr marL="0" indent="0">
              <a:buNone/>
            </a:pPr>
            <a:r>
              <a:rPr lang="en-US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•Unstructured data</a:t>
            </a:r>
          </a:p>
        </p:txBody>
      </p:sp>
      <p:graphicFrame>
        <p:nvGraphicFramePr>
          <p:cNvPr id="108" name="Google Shape;108;p16"/>
          <p:cNvGraphicFramePr/>
          <p:nvPr>
            <p:extLst>
              <p:ext uri="{D42A27DB-BD31-4B8C-83A1-F6EECF244321}">
                <p14:modId xmlns:p14="http://schemas.microsoft.com/office/powerpoint/2010/main" val="4083922492"/>
              </p:ext>
            </p:extLst>
          </p:nvPr>
        </p:nvGraphicFramePr>
        <p:xfrm>
          <a:off x="738824" y="1947234"/>
          <a:ext cx="7756994" cy="2207633"/>
        </p:xfrm>
        <a:graphic>
          <a:graphicData uri="http://schemas.openxmlformats.org/drawingml/2006/table">
            <a:tbl>
              <a:tblPr>
                <a:noFill/>
                <a:tableStyleId>{17CAA8C6-11E8-4C28-B59A-4A87CCD995FF}</a:tableStyleId>
              </a:tblPr>
              <a:tblGrid>
                <a:gridCol w="18693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851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602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4225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18174">
                <a:tc>
                  <a:txBody>
                    <a:bodyPr/>
                    <a:lstStyle/>
                    <a:p>
                      <a:pPr marL="45720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1800" b="1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69" marR="68569" marT="68569" marB="68569">
                    <a:gradFill>
                      <a:gsLst>
                        <a:gs pos="0">
                          <a:schemeClr val="accent1">
                            <a:lumMod val="60000"/>
                            <a:lumOff val="40000"/>
                          </a:schemeClr>
                        </a:gs>
                        <a:gs pos="39000">
                          <a:schemeClr val="accent1">
                            <a:lumMod val="40000"/>
                            <a:lumOff val="60000"/>
                          </a:schemeClr>
                        </a:gs>
                        <a:gs pos="56000">
                          <a:schemeClr val="accent1">
                            <a:lumMod val="60000"/>
                            <a:lumOff val="40000"/>
                          </a:schemeClr>
                        </a:gs>
                        <a:gs pos="100000">
                          <a:srgbClr val="65D7FF"/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22860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Structured</a:t>
                      </a:r>
                      <a:endParaRPr sz="1800" b="1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69" marR="68569" marT="68569" marB="68569">
                    <a:gradFill>
                      <a:gsLst>
                        <a:gs pos="0">
                          <a:schemeClr val="accent1">
                            <a:lumMod val="60000"/>
                            <a:lumOff val="40000"/>
                          </a:schemeClr>
                        </a:gs>
                        <a:gs pos="39000">
                          <a:schemeClr val="accent1">
                            <a:lumMod val="40000"/>
                            <a:lumOff val="60000"/>
                          </a:schemeClr>
                        </a:gs>
                        <a:gs pos="56000">
                          <a:schemeClr val="accent1">
                            <a:lumMod val="60000"/>
                            <a:lumOff val="40000"/>
                          </a:schemeClr>
                        </a:gs>
                        <a:gs pos="100000">
                          <a:srgbClr val="65D7FF"/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Semi Structured</a:t>
                      </a:r>
                      <a:endParaRPr sz="1800" b="1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69" marR="68569" marT="68569" marB="68569">
                    <a:gradFill>
                      <a:gsLst>
                        <a:gs pos="0">
                          <a:schemeClr val="accent1">
                            <a:lumMod val="60000"/>
                            <a:lumOff val="40000"/>
                          </a:schemeClr>
                        </a:gs>
                        <a:gs pos="39000">
                          <a:schemeClr val="accent1">
                            <a:lumMod val="40000"/>
                            <a:lumOff val="60000"/>
                          </a:schemeClr>
                        </a:gs>
                        <a:gs pos="56000">
                          <a:schemeClr val="accent1">
                            <a:lumMod val="60000"/>
                            <a:lumOff val="40000"/>
                          </a:schemeClr>
                        </a:gs>
                        <a:gs pos="100000">
                          <a:srgbClr val="65D7FF"/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45720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Unstructured data</a:t>
                      </a:r>
                      <a:endParaRPr sz="1800" b="1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69" marR="68569" marT="68569" marB="68569">
                    <a:gradFill>
                      <a:gsLst>
                        <a:gs pos="0">
                          <a:schemeClr val="accent1">
                            <a:lumMod val="60000"/>
                            <a:lumOff val="40000"/>
                          </a:schemeClr>
                        </a:gs>
                        <a:gs pos="39000">
                          <a:schemeClr val="accent1">
                            <a:lumMod val="40000"/>
                            <a:lumOff val="60000"/>
                          </a:schemeClr>
                        </a:gs>
                        <a:gs pos="56000">
                          <a:schemeClr val="accent1">
                            <a:lumMod val="60000"/>
                            <a:lumOff val="40000"/>
                          </a:schemeClr>
                        </a:gs>
                        <a:gs pos="100000">
                          <a:srgbClr val="65D7FF"/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22699">
                <a:tc>
                  <a:txBody>
                    <a:bodyPr/>
                    <a:lstStyle/>
                    <a:p>
                      <a:pPr marL="45720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Examples</a:t>
                      </a:r>
                      <a:endParaRPr sz="1600" b="1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69" marR="68569" marT="68569" marB="68569">
                    <a:gradFill>
                      <a:gsLst>
                        <a:gs pos="0">
                          <a:schemeClr val="accent1">
                            <a:lumMod val="60000"/>
                            <a:lumOff val="40000"/>
                          </a:schemeClr>
                        </a:gs>
                        <a:gs pos="39000">
                          <a:schemeClr val="accent1">
                            <a:lumMod val="40000"/>
                            <a:lumOff val="60000"/>
                          </a:schemeClr>
                        </a:gs>
                        <a:gs pos="56000">
                          <a:schemeClr val="accent1">
                            <a:lumMod val="60000"/>
                            <a:lumOff val="40000"/>
                          </a:schemeClr>
                        </a:gs>
                        <a:gs pos="100000">
                          <a:srgbClr val="65D7FF"/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</a:rPr>
                        <a:t>1.</a:t>
                      </a:r>
                      <a:r>
                        <a:rPr lang="en" sz="16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Excel Spreadsheet</a:t>
                      </a:r>
                      <a:endParaRPr sz="16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</a:rPr>
                        <a:t>2.</a:t>
                      </a:r>
                      <a:r>
                        <a:rPr lang="en" sz="16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CSV File</a:t>
                      </a:r>
                      <a:endParaRPr sz="16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</a:rPr>
                        <a:t>3.</a:t>
                      </a:r>
                      <a:r>
                        <a:rPr lang="en" sz="16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Relational Database</a:t>
                      </a:r>
                      <a:endParaRPr sz="16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69" marR="68569" marT="68569" marB="68569">
                    <a:gradFill>
                      <a:gsLst>
                        <a:gs pos="0">
                          <a:schemeClr val="accent1">
                            <a:lumMod val="60000"/>
                            <a:lumOff val="40000"/>
                          </a:schemeClr>
                        </a:gs>
                        <a:gs pos="39000">
                          <a:schemeClr val="accent1">
                            <a:lumMod val="40000"/>
                            <a:lumOff val="60000"/>
                          </a:schemeClr>
                        </a:gs>
                        <a:gs pos="56000">
                          <a:schemeClr val="accent1">
                            <a:lumMod val="60000"/>
                            <a:lumOff val="40000"/>
                          </a:schemeClr>
                        </a:gs>
                        <a:gs pos="100000">
                          <a:srgbClr val="65D7FF"/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</a:rPr>
                        <a:t>1.</a:t>
                      </a:r>
                      <a:r>
                        <a:rPr lang="en" sz="16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(HTML) files</a:t>
                      </a:r>
                      <a:endParaRPr sz="16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</a:rPr>
                        <a:t>2.</a:t>
                      </a:r>
                      <a:r>
                        <a:rPr lang="en" sz="16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(JSON) files</a:t>
                      </a:r>
                      <a:endParaRPr sz="16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</a:rPr>
                        <a:t>3.</a:t>
                      </a:r>
                      <a:r>
                        <a:rPr lang="en" sz="16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(XML) files</a:t>
                      </a:r>
                      <a:endParaRPr sz="16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69" marR="68569" marT="68569" marB="68569">
                    <a:gradFill>
                      <a:gsLst>
                        <a:gs pos="0">
                          <a:schemeClr val="accent1">
                            <a:lumMod val="60000"/>
                            <a:lumOff val="40000"/>
                          </a:schemeClr>
                        </a:gs>
                        <a:gs pos="39000">
                          <a:schemeClr val="accent1">
                            <a:lumMod val="40000"/>
                            <a:lumOff val="60000"/>
                          </a:schemeClr>
                        </a:gs>
                        <a:gs pos="56000">
                          <a:schemeClr val="accent1">
                            <a:lumMod val="60000"/>
                            <a:lumOff val="40000"/>
                          </a:schemeClr>
                        </a:gs>
                        <a:gs pos="100000">
                          <a:srgbClr val="65D7FF"/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</a:rPr>
                        <a:t>1.</a:t>
                      </a:r>
                      <a:r>
                        <a:rPr lang="en" sz="16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Images</a:t>
                      </a:r>
                      <a:endParaRPr sz="16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</a:rPr>
                        <a:t>2.</a:t>
                      </a:r>
                      <a:r>
                        <a:rPr lang="en" sz="16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Videos</a:t>
                      </a:r>
                      <a:endParaRPr sz="16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</a:rPr>
                        <a:t>3.</a:t>
                      </a:r>
                      <a:r>
                        <a:rPr lang="en" sz="16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Audio</a:t>
                      </a:r>
                      <a:endParaRPr sz="16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</a:rPr>
                        <a:t>4.</a:t>
                      </a:r>
                      <a:r>
                        <a:rPr lang="en" sz="16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Plain text files</a:t>
                      </a:r>
                      <a:endParaRPr sz="16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</a:rPr>
                        <a:t>5.</a:t>
                      </a:r>
                      <a:r>
                        <a:rPr lang="en" sz="16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Word files</a:t>
                      </a:r>
                      <a:endParaRPr sz="16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</a:rPr>
                        <a:t>6.</a:t>
                      </a:r>
                      <a:r>
                        <a:rPr lang="en" sz="16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PDF files</a:t>
                      </a:r>
                      <a:endParaRPr sz="16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69" marR="68569" marT="68569" marB="68569">
                    <a:gradFill>
                      <a:gsLst>
                        <a:gs pos="0">
                          <a:schemeClr val="accent1">
                            <a:lumMod val="60000"/>
                            <a:lumOff val="40000"/>
                          </a:schemeClr>
                        </a:gs>
                        <a:gs pos="39000">
                          <a:schemeClr val="accent1">
                            <a:lumMod val="40000"/>
                            <a:lumOff val="60000"/>
                          </a:schemeClr>
                        </a:gs>
                        <a:gs pos="56000">
                          <a:schemeClr val="accent1">
                            <a:lumMod val="60000"/>
                            <a:lumOff val="40000"/>
                          </a:schemeClr>
                        </a:gs>
                        <a:gs pos="100000">
                          <a:srgbClr val="65D7FF"/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9CCF2122-C346-ECC6-92A3-E69E2180AE50}"/>
              </a:ext>
            </a:extLst>
          </p:cNvPr>
          <p:cNvSpPr txBox="1"/>
          <p:nvPr/>
        </p:nvSpPr>
        <p:spPr>
          <a:xfrm>
            <a:off x="7640943" y="4804934"/>
            <a:ext cx="1492274" cy="338554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600">
                <a:solidFill>
                  <a:schemeClr val="accent1">
                    <a:lumMod val="50000"/>
                  </a:schemeClr>
                </a:solidFill>
                <a:latin typeface="Times New Roman"/>
                <a:cs typeface="Times New Roman"/>
              </a:rPr>
              <a:t>Naval </a:t>
            </a:r>
            <a:r>
              <a:rPr lang="en-US" sz="1600">
                <a:solidFill>
                  <a:schemeClr val="accent1">
                    <a:lumMod val="50000"/>
                  </a:schemeClr>
                </a:solidFill>
                <a:latin typeface="Times New Roman"/>
                <a:ea typeface="Roboto"/>
                <a:cs typeface="Roboto"/>
              </a:rPr>
              <a:t>Yemul</a:t>
            </a:r>
            <a:endParaRPr lang="en-IN" sz="1600">
              <a:solidFill>
                <a:schemeClr val="accent1">
                  <a:lumMod val="50000"/>
                </a:schemeClr>
              </a:solidFill>
              <a:latin typeface="Times New Roman"/>
              <a:ea typeface="Roboto"/>
              <a:cs typeface="Roboto"/>
            </a:endParaRPr>
          </a:p>
        </p:txBody>
      </p:sp>
      <p:pic>
        <p:nvPicPr>
          <p:cNvPr id="2" name="Picture 2" descr="cloudthat logo by J Muse on Dribbble">
            <a:extLst>
              <a:ext uri="{FF2B5EF4-FFF2-40B4-BE49-F238E27FC236}">
                <a16:creationId xmlns:a16="http://schemas.microsoft.com/office/drawing/2014/main" id="{6597DB59-E828-5B29-9587-6C7059E547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2498" y="67477"/>
            <a:ext cx="1217883" cy="912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B6D2DF-2799-4C3E-775C-88642D9049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endParaRPr lang="en-IN"/>
          </a:p>
          <a:p>
            <a:endParaRPr lang="en-IN"/>
          </a:p>
          <a:p>
            <a:endParaRPr lang="en-IN"/>
          </a:p>
          <a:p>
            <a:endParaRPr lang="en-IN"/>
          </a:p>
          <a:p>
            <a:endParaRPr lang="en-IN"/>
          </a:p>
          <a:p>
            <a:endParaRPr lang="en-IN"/>
          </a:p>
          <a:p>
            <a:endParaRPr lang="en-IN"/>
          </a:p>
          <a:p>
            <a:endParaRPr lang="en-IN"/>
          </a:p>
          <a:p>
            <a:endParaRPr lang="en-IN"/>
          </a:p>
          <a:p>
            <a:endParaRPr lang="en-IN"/>
          </a:p>
          <a:p>
            <a:r>
              <a:rPr lang="en-IN"/>
              <a:t>Vertices represent the RDDs and the edges represent the operation to be applied on RDD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461E8AC-5B82-7D29-B6B7-068EDF7C9319}"/>
              </a:ext>
            </a:extLst>
          </p:cNvPr>
          <p:cNvSpPr txBox="1"/>
          <p:nvPr/>
        </p:nvSpPr>
        <p:spPr>
          <a:xfrm>
            <a:off x="578734" y="2476982"/>
            <a:ext cx="1458410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IN"/>
              <a:t>Operation 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12BA82D-9D2D-4897-52BD-50AA846AB24F}"/>
              </a:ext>
            </a:extLst>
          </p:cNvPr>
          <p:cNvSpPr txBox="1"/>
          <p:nvPr/>
        </p:nvSpPr>
        <p:spPr>
          <a:xfrm>
            <a:off x="3416459" y="1625715"/>
            <a:ext cx="1653251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IN"/>
              <a:t>Operation 2.1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49E367-9DF1-7FAC-5451-DC7B5104FC90}"/>
              </a:ext>
            </a:extLst>
          </p:cNvPr>
          <p:cNvSpPr txBox="1"/>
          <p:nvPr/>
        </p:nvSpPr>
        <p:spPr>
          <a:xfrm>
            <a:off x="3416460" y="3314217"/>
            <a:ext cx="1653250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IN"/>
              <a:t>Operation 2.2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F48955-FBC8-3B04-9FCC-466EFB865D64}"/>
              </a:ext>
            </a:extLst>
          </p:cNvPr>
          <p:cNvSpPr txBox="1"/>
          <p:nvPr/>
        </p:nvSpPr>
        <p:spPr>
          <a:xfrm>
            <a:off x="7178230" y="2456532"/>
            <a:ext cx="1458410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IN"/>
              <a:t>Operation 3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7E43D02-8CA8-F2D6-FB2B-C1FBE0992EEB}"/>
              </a:ext>
            </a:extLst>
          </p:cNvPr>
          <p:cNvCxnSpPr>
            <a:cxnSpLocks/>
            <a:stCxn id="4" idx="0"/>
          </p:cNvCxnSpPr>
          <p:nvPr/>
        </p:nvCxnSpPr>
        <p:spPr>
          <a:xfrm flipV="1">
            <a:off x="1307939" y="1805651"/>
            <a:ext cx="2108520" cy="6713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1E6A7B3-4188-FD18-F074-633F27679883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1249918" y="2858693"/>
            <a:ext cx="2166542" cy="6401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1DF6387-AFDD-5557-1FF5-4797CE93EAD1}"/>
              </a:ext>
            </a:extLst>
          </p:cNvPr>
          <p:cNvCxnSpPr>
            <a:cxnSpLocks/>
          </p:cNvCxnSpPr>
          <p:nvPr/>
        </p:nvCxnSpPr>
        <p:spPr>
          <a:xfrm flipV="1">
            <a:off x="5069710" y="2641198"/>
            <a:ext cx="2108520" cy="8251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BEEEDFB-7831-4852-18DC-51EB7ED0D74F}"/>
              </a:ext>
            </a:extLst>
          </p:cNvPr>
          <p:cNvCxnSpPr>
            <a:cxnSpLocks/>
          </p:cNvCxnSpPr>
          <p:nvPr/>
        </p:nvCxnSpPr>
        <p:spPr>
          <a:xfrm>
            <a:off x="5069710" y="1788701"/>
            <a:ext cx="2108520" cy="7942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901385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CB4EE2-C205-4A02-D55F-4CEBD4237022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accent1"/>
            </a:solidFill>
          </a:ln>
        </p:spPr>
        <p:txBody>
          <a:bodyPr>
            <a:normAutofit fontScale="90000"/>
          </a:bodyPr>
          <a:lstStyle/>
          <a:p>
            <a:r>
              <a:rPr lang="en-IN"/>
              <a:t>Why are DAG needed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FA86F3-D6D8-D5C4-C16D-4EC1BD7AE8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IN"/>
              <a:t>Most optimised plan</a:t>
            </a:r>
          </a:p>
          <a:p>
            <a:r>
              <a:rPr lang="en-IN"/>
              <a:t>Minimize shuffling</a:t>
            </a:r>
          </a:p>
          <a:p>
            <a:r>
              <a:rPr lang="en-IN"/>
              <a:t>Fault Tolerance</a:t>
            </a:r>
          </a:p>
          <a:p>
            <a:r>
              <a:rPr lang="en-IN"/>
              <a:t>RDD recovery </a:t>
            </a:r>
          </a:p>
        </p:txBody>
      </p:sp>
    </p:spTree>
    <p:extLst>
      <p:ext uri="{BB962C8B-B14F-4D97-AF65-F5344CB8AC3E}">
        <p14:creationId xmlns:p14="http://schemas.microsoft.com/office/powerpoint/2010/main" val="45683161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AFA245-A0F0-11C5-835D-0FD91E30F108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accent1"/>
            </a:solidFill>
          </a:ln>
        </p:spPr>
        <p:txBody>
          <a:bodyPr>
            <a:normAutofit fontScale="90000"/>
          </a:bodyPr>
          <a:lstStyle/>
          <a:p>
            <a:r>
              <a:rPr lang="en-IN"/>
              <a:t>How DAGs work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967269-4915-3BEC-D26F-358E13E766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IN"/>
              <a:t>RDD has 2 types of transformation</a:t>
            </a:r>
          </a:p>
          <a:p>
            <a:pPr lvl="1"/>
            <a:r>
              <a:rPr lang="en-IN"/>
              <a:t>Narrow</a:t>
            </a:r>
          </a:p>
          <a:p>
            <a:pPr lvl="1"/>
            <a:r>
              <a:rPr lang="en-IN"/>
              <a:t>Wide</a:t>
            </a:r>
          </a:p>
          <a:p>
            <a:r>
              <a:rPr lang="en-IN"/>
              <a:t>When an action is encountered</a:t>
            </a:r>
          </a:p>
          <a:p>
            <a:r>
              <a:rPr lang="en-IN"/>
              <a:t>Spark creates the DAG and submits it to the DAG scheduler</a:t>
            </a:r>
          </a:p>
          <a:p>
            <a:r>
              <a:rPr lang="en-IN"/>
              <a:t>DAG scheduler splits the graph into multiple stages</a:t>
            </a:r>
          </a:p>
          <a:p>
            <a:r>
              <a:rPr lang="en-IN"/>
              <a:t>Stages are created based on the transformations</a:t>
            </a:r>
          </a:p>
          <a:p>
            <a:r>
              <a:rPr lang="en-IN"/>
              <a:t>Narrow transformations will be grouped (Pipe Lined together) into a single stage.</a:t>
            </a:r>
          </a:p>
          <a:p>
            <a:r>
              <a:rPr lang="en-IN"/>
              <a:t>DAG scheduler will then submit the stages into the task scheduler.</a:t>
            </a:r>
          </a:p>
        </p:txBody>
      </p:sp>
    </p:spTree>
    <p:extLst>
      <p:ext uri="{BB962C8B-B14F-4D97-AF65-F5344CB8AC3E}">
        <p14:creationId xmlns:p14="http://schemas.microsoft.com/office/powerpoint/2010/main" val="274724929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C029B-D5CD-D6A4-E433-047DE38903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10000"/>
            <a:ext cx="4352897" cy="607800"/>
          </a:xfrm>
          <a:ln>
            <a:solidFill>
              <a:schemeClr val="accent1"/>
            </a:solidFill>
          </a:ln>
        </p:spPr>
        <p:txBody>
          <a:bodyPr>
            <a:normAutofit fontScale="90000"/>
          </a:bodyPr>
          <a:lstStyle/>
          <a:p>
            <a:r>
              <a:rPr lang="en-IN"/>
              <a:t>DAG Visualization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1EB73F-EBBF-2B7E-E1E1-82E1DEC8B0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229875"/>
            <a:ext cx="4352897" cy="3339000"/>
          </a:xfrm>
          <a:ln>
            <a:solidFill>
              <a:schemeClr val="accent1"/>
            </a:solidFill>
          </a:ln>
        </p:spPr>
        <p:txBody>
          <a:bodyPr/>
          <a:lstStyle/>
          <a:p>
            <a:pPr marL="85723" indent="0">
              <a:buNone/>
            </a:pPr>
            <a:r>
              <a:rPr lang="en-IN" b="1">
                <a:solidFill>
                  <a:schemeClr val="accent1">
                    <a:lumMod val="75000"/>
                  </a:schemeClr>
                </a:solidFill>
              </a:rPr>
              <a:t>Blue</a:t>
            </a:r>
            <a:r>
              <a:rPr lang="en-IN"/>
              <a:t> Box- Spark Operation</a:t>
            </a:r>
          </a:p>
          <a:p>
            <a:pPr marL="85723" indent="0">
              <a:buNone/>
            </a:pPr>
            <a:r>
              <a:rPr lang="en-IN" b="1">
                <a:solidFill>
                  <a:schemeClr val="tx1">
                    <a:lumMod val="95000"/>
                    <a:lumOff val="5000"/>
                  </a:schemeClr>
                </a:solidFill>
              </a:rPr>
              <a:t>Black</a:t>
            </a:r>
            <a:r>
              <a:rPr lang="en-IN"/>
              <a:t> Dots- RDDs created</a:t>
            </a:r>
          </a:p>
          <a:p>
            <a:pPr marL="85723" indent="0">
              <a:buNone/>
            </a:pPr>
            <a:r>
              <a:rPr lang="en-IN" b="1">
                <a:solidFill>
                  <a:srgbClr val="92D050"/>
                </a:solidFill>
              </a:rPr>
              <a:t>Green</a:t>
            </a:r>
            <a:r>
              <a:rPr lang="en-IN"/>
              <a:t> Dot- Cached RDD in stage</a:t>
            </a:r>
          </a:p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0E4726-F3AD-861E-CA08-9712289161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0442" y="164625"/>
            <a:ext cx="3861858" cy="456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96014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85BA74E-F537-77AB-D979-1197F8CDDC00}"/>
              </a:ext>
            </a:extLst>
          </p:cNvPr>
          <p:cNvSpPr txBox="1"/>
          <p:nvPr/>
        </p:nvSpPr>
        <p:spPr>
          <a:xfrm>
            <a:off x="462987" y="2176041"/>
            <a:ext cx="1319514" cy="369332"/>
          </a:xfrm>
          <a:prstGeom prst="rect">
            <a:avLst/>
          </a:prstGeom>
          <a:solidFill>
            <a:srgbClr val="FFFF00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IN"/>
              <a:t>Hello Spark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E9B043-2B41-ED7F-02C8-A9F473011728}"/>
              </a:ext>
            </a:extLst>
          </p:cNvPr>
          <p:cNvSpPr txBox="1"/>
          <p:nvPr/>
        </p:nvSpPr>
        <p:spPr>
          <a:xfrm>
            <a:off x="2419109" y="1076446"/>
            <a:ext cx="1412111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IN"/>
              <a:t>Job 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930B53-BEAF-04B8-40F9-E4AD122C9225}"/>
              </a:ext>
            </a:extLst>
          </p:cNvPr>
          <p:cNvSpPr txBox="1"/>
          <p:nvPr/>
        </p:nvSpPr>
        <p:spPr>
          <a:xfrm>
            <a:off x="2419109" y="2545373"/>
            <a:ext cx="1412111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IN"/>
              <a:t>Job 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18A758-C50F-EFEC-3E49-1A49FE0170DB}"/>
              </a:ext>
            </a:extLst>
          </p:cNvPr>
          <p:cNvSpPr txBox="1"/>
          <p:nvPr/>
        </p:nvSpPr>
        <p:spPr>
          <a:xfrm>
            <a:off x="2419109" y="3328390"/>
            <a:ext cx="1412111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IN"/>
              <a:t>Job 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AF86F8-EDFE-32D4-F7AF-3BDE4E311D70}"/>
              </a:ext>
            </a:extLst>
          </p:cNvPr>
          <p:cNvSpPr txBox="1"/>
          <p:nvPr/>
        </p:nvSpPr>
        <p:spPr>
          <a:xfrm>
            <a:off x="4735975" y="441767"/>
            <a:ext cx="1412111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IN"/>
              <a:t>Stage 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95C9BB-B256-4636-C758-A436D94E55FD}"/>
              </a:ext>
            </a:extLst>
          </p:cNvPr>
          <p:cNvSpPr txBox="1"/>
          <p:nvPr/>
        </p:nvSpPr>
        <p:spPr>
          <a:xfrm>
            <a:off x="4735974" y="1076446"/>
            <a:ext cx="1412111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IN"/>
              <a:t>Stage 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F392454-4D0A-01E5-EA05-CA1C7ACAE40F}"/>
              </a:ext>
            </a:extLst>
          </p:cNvPr>
          <p:cNvSpPr txBox="1"/>
          <p:nvPr/>
        </p:nvSpPr>
        <p:spPr>
          <a:xfrm>
            <a:off x="4735972" y="1741571"/>
            <a:ext cx="1412111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IN"/>
              <a:t>Stage 2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0F7DC6-F4C8-574E-7AD5-48CFE40CFF08}"/>
              </a:ext>
            </a:extLst>
          </p:cNvPr>
          <p:cNvSpPr txBox="1"/>
          <p:nvPr/>
        </p:nvSpPr>
        <p:spPr>
          <a:xfrm>
            <a:off x="4735972" y="2546440"/>
            <a:ext cx="1412111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IN"/>
              <a:t>Stage 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BD46D60-1B0C-0FF4-FF61-F8381FBB9F6E}"/>
              </a:ext>
            </a:extLst>
          </p:cNvPr>
          <p:cNvSpPr txBox="1"/>
          <p:nvPr/>
        </p:nvSpPr>
        <p:spPr>
          <a:xfrm>
            <a:off x="4735973" y="3283975"/>
            <a:ext cx="1412111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IN"/>
              <a:t>Stage 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D122F27-50CB-66C8-CE82-A5D4B2852407}"/>
              </a:ext>
            </a:extLst>
          </p:cNvPr>
          <p:cNvSpPr txBox="1"/>
          <p:nvPr/>
        </p:nvSpPr>
        <p:spPr>
          <a:xfrm>
            <a:off x="6786623" y="456022"/>
            <a:ext cx="1412111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IN"/>
              <a:t>Task 6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79A1A78-4645-C6F9-3368-D525DA45FC91}"/>
              </a:ext>
            </a:extLst>
          </p:cNvPr>
          <p:cNvSpPr txBox="1"/>
          <p:nvPr/>
        </p:nvSpPr>
        <p:spPr>
          <a:xfrm>
            <a:off x="6786622" y="1034228"/>
            <a:ext cx="1412111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IN"/>
              <a:t>Task 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401EDD0-FB27-9E6E-4AE9-2E7A3C492250}"/>
              </a:ext>
            </a:extLst>
          </p:cNvPr>
          <p:cNvSpPr txBox="1"/>
          <p:nvPr/>
        </p:nvSpPr>
        <p:spPr>
          <a:xfrm>
            <a:off x="6786622" y="1612434"/>
            <a:ext cx="1412111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IN"/>
              <a:t>Task 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820D38F-FDE4-5727-C027-73E7715F722F}"/>
              </a:ext>
            </a:extLst>
          </p:cNvPr>
          <p:cNvSpPr txBox="1"/>
          <p:nvPr/>
        </p:nvSpPr>
        <p:spPr>
          <a:xfrm>
            <a:off x="6786622" y="2181409"/>
            <a:ext cx="1412111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IN"/>
              <a:t>Task 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5E6845F-E225-668D-C87F-8C2511EADFD2}"/>
              </a:ext>
            </a:extLst>
          </p:cNvPr>
          <p:cNvSpPr txBox="1"/>
          <p:nvPr/>
        </p:nvSpPr>
        <p:spPr>
          <a:xfrm>
            <a:off x="6786622" y="2717936"/>
            <a:ext cx="1412111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IN"/>
              <a:t>Task 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8598A63-2356-7FD9-74C6-82B400819A6E}"/>
              </a:ext>
            </a:extLst>
          </p:cNvPr>
          <p:cNvSpPr txBox="1"/>
          <p:nvPr/>
        </p:nvSpPr>
        <p:spPr>
          <a:xfrm>
            <a:off x="6786621" y="3254277"/>
            <a:ext cx="1412111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IN"/>
              <a:t>Task 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219C69B-6108-24F8-D180-ED5B13510A6E}"/>
              </a:ext>
            </a:extLst>
          </p:cNvPr>
          <p:cNvSpPr txBox="1"/>
          <p:nvPr/>
        </p:nvSpPr>
        <p:spPr>
          <a:xfrm>
            <a:off x="6786621" y="3783613"/>
            <a:ext cx="1412111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IN"/>
              <a:t>Task 0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0C0FE60-B1B9-43D8-98AA-D08488528C3A}"/>
              </a:ext>
            </a:extLst>
          </p:cNvPr>
          <p:cNvCxnSpPr>
            <a:stCxn id="2" idx="3"/>
            <a:endCxn id="3" idx="1"/>
          </p:cNvCxnSpPr>
          <p:nvPr/>
        </p:nvCxnSpPr>
        <p:spPr>
          <a:xfrm flipV="1">
            <a:off x="1782501" y="1261112"/>
            <a:ext cx="636608" cy="10995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6B25F92-53E1-C1C4-BD9C-63FE056C4B42}"/>
              </a:ext>
            </a:extLst>
          </p:cNvPr>
          <p:cNvCxnSpPr>
            <a:stCxn id="2" idx="3"/>
            <a:endCxn id="4" idx="1"/>
          </p:cNvCxnSpPr>
          <p:nvPr/>
        </p:nvCxnSpPr>
        <p:spPr>
          <a:xfrm>
            <a:off x="1782501" y="2360707"/>
            <a:ext cx="636608" cy="3693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87A3C7B-4FFD-6AF9-3CFB-B586B9B80A70}"/>
              </a:ext>
            </a:extLst>
          </p:cNvPr>
          <p:cNvCxnSpPr>
            <a:stCxn id="2" idx="3"/>
            <a:endCxn id="5" idx="1"/>
          </p:cNvCxnSpPr>
          <p:nvPr/>
        </p:nvCxnSpPr>
        <p:spPr>
          <a:xfrm>
            <a:off x="1782501" y="2360707"/>
            <a:ext cx="636608" cy="11523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4163A77-7AFB-1ADF-0CFE-2AD50787EF1B}"/>
              </a:ext>
            </a:extLst>
          </p:cNvPr>
          <p:cNvCxnSpPr>
            <a:stCxn id="3" idx="3"/>
            <a:endCxn id="6" idx="1"/>
          </p:cNvCxnSpPr>
          <p:nvPr/>
        </p:nvCxnSpPr>
        <p:spPr>
          <a:xfrm flipV="1">
            <a:off x="3831220" y="626433"/>
            <a:ext cx="904755" cy="6346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B359A1D-2F0B-C796-43CB-C6297C67328B}"/>
              </a:ext>
            </a:extLst>
          </p:cNvPr>
          <p:cNvCxnSpPr>
            <a:stCxn id="3" idx="3"/>
            <a:endCxn id="7" idx="1"/>
          </p:cNvCxnSpPr>
          <p:nvPr/>
        </p:nvCxnSpPr>
        <p:spPr>
          <a:xfrm>
            <a:off x="3831220" y="1261112"/>
            <a:ext cx="90475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F6D69F9-F7C9-15A5-E217-23010CBF6BB2}"/>
              </a:ext>
            </a:extLst>
          </p:cNvPr>
          <p:cNvCxnSpPr>
            <a:stCxn id="3" idx="3"/>
            <a:endCxn id="8" idx="1"/>
          </p:cNvCxnSpPr>
          <p:nvPr/>
        </p:nvCxnSpPr>
        <p:spPr>
          <a:xfrm>
            <a:off x="3831220" y="1261112"/>
            <a:ext cx="904752" cy="6651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FFC5226-CB95-2468-D359-A63D3FE00D4F}"/>
              </a:ext>
            </a:extLst>
          </p:cNvPr>
          <p:cNvCxnSpPr>
            <a:stCxn id="4" idx="3"/>
            <a:endCxn id="9" idx="1"/>
          </p:cNvCxnSpPr>
          <p:nvPr/>
        </p:nvCxnSpPr>
        <p:spPr>
          <a:xfrm>
            <a:off x="3831220" y="2730039"/>
            <a:ext cx="904752" cy="10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7A8399B-922D-5E08-3738-FA29B2DBD921}"/>
              </a:ext>
            </a:extLst>
          </p:cNvPr>
          <p:cNvCxnSpPr/>
          <p:nvPr/>
        </p:nvCxnSpPr>
        <p:spPr>
          <a:xfrm>
            <a:off x="3831220" y="3509345"/>
            <a:ext cx="904752" cy="10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CA6B8F3-7B11-510D-2AB1-42F51F3568DC}"/>
              </a:ext>
            </a:extLst>
          </p:cNvPr>
          <p:cNvCxnSpPr>
            <a:stCxn id="10" idx="3"/>
            <a:endCxn id="17" idx="1"/>
          </p:cNvCxnSpPr>
          <p:nvPr/>
        </p:nvCxnSpPr>
        <p:spPr>
          <a:xfrm>
            <a:off x="6148084" y="3468641"/>
            <a:ext cx="638537" cy="4996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592A230-473F-1AC0-98C7-E0BA83A55A9C}"/>
              </a:ext>
            </a:extLst>
          </p:cNvPr>
          <p:cNvCxnSpPr/>
          <p:nvPr/>
        </p:nvCxnSpPr>
        <p:spPr>
          <a:xfrm>
            <a:off x="6148083" y="2790979"/>
            <a:ext cx="638537" cy="4996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0E032F44-EB61-D9CF-47D1-9DBAC318AE7D}"/>
              </a:ext>
            </a:extLst>
          </p:cNvPr>
          <p:cNvCxnSpPr>
            <a:cxnSpLocks/>
            <a:stCxn id="8" idx="3"/>
            <a:endCxn id="8" idx="3"/>
          </p:cNvCxnSpPr>
          <p:nvPr/>
        </p:nvCxnSpPr>
        <p:spPr>
          <a:xfrm>
            <a:off x="6148083" y="1926237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88FA2B1C-D872-95C0-C7BD-B198803580F1}"/>
              </a:ext>
            </a:extLst>
          </p:cNvPr>
          <p:cNvCxnSpPr>
            <a:cxnSpLocks/>
            <a:stCxn id="8" idx="3"/>
            <a:endCxn id="15" idx="1"/>
          </p:cNvCxnSpPr>
          <p:nvPr/>
        </p:nvCxnSpPr>
        <p:spPr>
          <a:xfrm>
            <a:off x="6148083" y="1926237"/>
            <a:ext cx="638539" cy="9763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0B1B3AD7-FF51-4C6A-8579-750B8B93A213}"/>
              </a:ext>
            </a:extLst>
          </p:cNvPr>
          <p:cNvCxnSpPr>
            <a:cxnSpLocks/>
            <a:stCxn id="7" idx="3"/>
            <a:endCxn id="13" idx="1"/>
          </p:cNvCxnSpPr>
          <p:nvPr/>
        </p:nvCxnSpPr>
        <p:spPr>
          <a:xfrm>
            <a:off x="6148085" y="1261112"/>
            <a:ext cx="638537" cy="5359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68685605-55AD-4EA3-A1CB-C824E88C6279}"/>
              </a:ext>
            </a:extLst>
          </p:cNvPr>
          <p:cNvCxnSpPr>
            <a:stCxn id="7" idx="3"/>
            <a:endCxn id="14" idx="1"/>
          </p:cNvCxnSpPr>
          <p:nvPr/>
        </p:nvCxnSpPr>
        <p:spPr>
          <a:xfrm>
            <a:off x="6148085" y="1261112"/>
            <a:ext cx="638537" cy="11049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913C4CD5-774D-23C2-C6AE-50D0FA90FB08}"/>
              </a:ext>
            </a:extLst>
          </p:cNvPr>
          <p:cNvCxnSpPr>
            <a:stCxn id="6" idx="3"/>
            <a:endCxn id="11" idx="1"/>
          </p:cNvCxnSpPr>
          <p:nvPr/>
        </p:nvCxnSpPr>
        <p:spPr>
          <a:xfrm>
            <a:off x="6148086" y="626433"/>
            <a:ext cx="638537" cy="142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6B70CE59-B19A-43BA-512C-99D385548EA6}"/>
              </a:ext>
            </a:extLst>
          </p:cNvPr>
          <p:cNvCxnSpPr>
            <a:stCxn id="6" idx="3"/>
            <a:endCxn id="12" idx="1"/>
          </p:cNvCxnSpPr>
          <p:nvPr/>
        </p:nvCxnSpPr>
        <p:spPr>
          <a:xfrm>
            <a:off x="6148086" y="626433"/>
            <a:ext cx="638536" cy="5924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26605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4C0A3-312F-E336-C9B0-2E6AF7CEA5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/>
              <a:t>Spark Optimization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EC6545-F268-54F1-47A5-B390F68A06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/>
              <a:t>Cache </a:t>
            </a:r>
          </a:p>
          <a:p>
            <a:r>
              <a:rPr lang="en-IN"/>
              <a:t>Persist</a:t>
            </a:r>
          </a:p>
        </p:txBody>
      </p:sp>
    </p:spTree>
    <p:extLst>
      <p:ext uri="{BB962C8B-B14F-4D97-AF65-F5344CB8AC3E}">
        <p14:creationId xmlns:p14="http://schemas.microsoft.com/office/powerpoint/2010/main" val="264298305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5E87C-60FC-B1DB-53B7-D777C9F7C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/>
              <a:t>Spark Memory Management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D76BFD-2AFA-9FB8-3DF8-DAC1879417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IN"/>
              <a:t>Spark is a memory based data processing framework hence memory plays a central role.</a:t>
            </a:r>
          </a:p>
          <a:p>
            <a:r>
              <a:rPr lang="en-IN"/>
              <a:t>Efficient memory usage is key to good performance therefore it is important to understand how spark does memory management.</a:t>
            </a:r>
          </a:p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0995715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E94FE2D-B202-6B95-426E-5746E81BFC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45350"/>
            <a:ext cx="9143999" cy="518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80064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028F88-937C-E0BC-BFAC-F461D62C1F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66187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9070E69-8BE8-3948-1887-C41C0509D0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9144000" cy="5125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4598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301F447-EEF7-48F5-AF73-7566EE7F64A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4643335-3056-F1A7-4DFE-2996766635D8}"/>
              </a:ext>
            </a:extLst>
          </p:cNvPr>
          <p:cNvSpPr txBox="1">
            <a:spLocks/>
          </p:cNvSpPr>
          <p:nvPr/>
        </p:nvSpPr>
        <p:spPr>
          <a:xfrm>
            <a:off x="630936" y="250983"/>
            <a:ext cx="7882128" cy="8076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just" defTabSz="914400" rtl="0" eaLnBrk="1" latinLnBrk="0" hangingPunct="1">
              <a:lnSpc>
                <a:spcPct val="20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lang="en-US" sz="3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Why Big Data?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9F74EB5-E547-4FB4-95F5-BCC788F3C4A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0936" y="1134745"/>
            <a:ext cx="7879842" cy="13716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0B5C92-A577-93F2-FE55-F0A42995AE73}"/>
              </a:ext>
            </a:extLst>
          </p:cNvPr>
          <p:cNvSpPr txBox="1"/>
          <p:nvPr/>
        </p:nvSpPr>
        <p:spPr>
          <a:xfrm>
            <a:off x="696671" y="1303020"/>
            <a:ext cx="7411494" cy="103964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defTabSz="905256"/>
            <a:r>
              <a:rPr lang="en-US" sz="2376" b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Store. </a:t>
            </a:r>
          </a:p>
          <a:p>
            <a:pPr defTabSz="905256"/>
            <a:r>
              <a:rPr lang="en-US" sz="198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 process huge amount of data we </a:t>
            </a:r>
            <a:r>
              <a:rPr lang="en-US" sz="1980" b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first</a:t>
            </a:r>
            <a:r>
              <a:rPr lang="en-US" sz="198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need to store it. </a:t>
            </a:r>
          </a:p>
          <a:p>
            <a:endParaRPr lang="en-US"/>
          </a:p>
        </p:txBody>
      </p:sp>
      <p:pic>
        <p:nvPicPr>
          <p:cNvPr id="6" name="Picture 2" descr="200+ Free Database &amp; Data Images">
            <a:extLst>
              <a:ext uri="{FF2B5EF4-FFF2-40B4-BE49-F238E27FC236}">
                <a16:creationId xmlns:a16="http://schemas.microsoft.com/office/drawing/2014/main" id="{0C48B9F6-67A1-1635-FDA9-F94825BDBC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6475" y="2420715"/>
            <a:ext cx="2023996" cy="2232070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C3A0A35-20CB-80D4-A239-C098D97BBF5D}"/>
              </a:ext>
            </a:extLst>
          </p:cNvPr>
          <p:cNvSpPr txBox="1"/>
          <p:nvPr/>
        </p:nvSpPr>
        <p:spPr>
          <a:xfrm>
            <a:off x="781623" y="2247910"/>
            <a:ext cx="5394977" cy="64177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defTabSz="905256"/>
            <a:r>
              <a:rPr lang="en-IN" sz="1782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rPr>
              <a:t>Are Traditional systems fit to store such huge amount of data?</a:t>
            </a:r>
            <a:endParaRPr lang="en-IN" sz="1800">
              <a:latin typeface="Calibri" panose="020F0502020204030204" pitchFamily="34" charset="0"/>
              <a:ea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C5F7FC-EEAD-3252-3AEA-AD6F9F3330FA}"/>
              </a:ext>
            </a:extLst>
          </p:cNvPr>
          <p:cNvSpPr txBox="1"/>
          <p:nvPr/>
        </p:nvSpPr>
        <p:spPr>
          <a:xfrm>
            <a:off x="7640943" y="4804934"/>
            <a:ext cx="1492274" cy="338554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600">
                <a:solidFill>
                  <a:schemeClr val="accent1">
                    <a:lumMod val="50000"/>
                  </a:schemeClr>
                </a:solidFill>
                <a:latin typeface="Times New Roman"/>
                <a:cs typeface="Times New Roman"/>
              </a:rPr>
              <a:t>Naval </a:t>
            </a:r>
            <a:r>
              <a:rPr lang="en-US" sz="1600">
                <a:solidFill>
                  <a:schemeClr val="accent1">
                    <a:lumMod val="50000"/>
                  </a:schemeClr>
                </a:solidFill>
                <a:latin typeface="Times New Roman"/>
                <a:ea typeface="Roboto"/>
                <a:cs typeface="Roboto"/>
              </a:rPr>
              <a:t>Yemul</a:t>
            </a:r>
            <a:endParaRPr lang="en-IN" sz="1600">
              <a:solidFill>
                <a:schemeClr val="accent1">
                  <a:lumMod val="50000"/>
                </a:schemeClr>
              </a:solidFill>
              <a:latin typeface="Times New Roman"/>
              <a:ea typeface="Roboto"/>
              <a:cs typeface="Roboto"/>
            </a:endParaRPr>
          </a:p>
        </p:txBody>
      </p:sp>
      <p:pic>
        <p:nvPicPr>
          <p:cNvPr id="2" name="Picture 2" descr="cloudthat logo by J Muse on Dribbble">
            <a:extLst>
              <a:ext uri="{FF2B5EF4-FFF2-40B4-BE49-F238E27FC236}">
                <a16:creationId xmlns:a16="http://schemas.microsoft.com/office/drawing/2014/main" id="{5A210A66-2E94-452C-9838-6F087CFC1C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2498" y="67477"/>
            <a:ext cx="1217883" cy="912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9633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4373DE4-ECD8-67B4-1D92-59F899AE44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62710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EDAE80-88F8-518B-773F-FA398C440E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87167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4EA0820-AE4E-D0E0-650F-3459C55F0E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1869" y="951856"/>
            <a:ext cx="5080261" cy="238137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E649805-DE03-6A48-C10D-1DEAAF87D5A1}"/>
              </a:ext>
            </a:extLst>
          </p:cNvPr>
          <p:cNvSpPr txBox="1"/>
          <p:nvPr/>
        </p:nvSpPr>
        <p:spPr>
          <a:xfrm>
            <a:off x="158619" y="3751106"/>
            <a:ext cx="86121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/>
              <a:t>https://learn.microsoft.com/en-gb/training/modules/explore-azure-databricks/04-key-concepts</a:t>
            </a:r>
          </a:p>
        </p:txBody>
      </p:sp>
    </p:spTree>
    <p:extLst>
      <p:ext uri="{BB962C8B-B14F-4D97-AF65-F5344CB8AC3E}">
        <p14:creationId xmlns:p14="http://schemas.microsoft.com/office/powerpoint/2010/main" val="37121291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D0A9E8F7-CEE6-978E-AE52-9B678017D9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724" y="1098175"/>
            <a:ext cx="6910552" cy="3628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2203DAC6-46C7-98EF-D0F7-FAB905A39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4503331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65479-85ED-B257-83BB-128C5F9E7BD0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accent1"/>
            </a:solidFill>
          </a:ln>
        </p:spPr>
        <p:txBody>
          <a:bodyPr>
            <a:normAutofit fontScale="90000"/>
          </a:bodyPr>
          <a:lstStyle/>
          <a:p>
            <a:r>
              <a:rPr lang="en-US"/>
              <a:t>What is Databricks?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8DB302-471D-FB3C-4355-CBBF5BFA8C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060565"/>
            <a:ext cx="8520600" cy="3339000"/>
          </a:xfrm>
          <a:ln>
            <a:solidFill>
              <a:schemeClr val="accent1"/>
            </a:solidFill>
          </a:ln>
        </p:spPr>
        <p:txBody>
          <a:bodyPr/>
          <a:lstStyle/>
          <a:p>
            <a:pPr marL="85723" indent="0">
              <a:buNone/>
            </a:pPr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EB8FA7-ACD2-17A7-80C4-E8BD84429A66}"/>
              </a:ext>
            </a:extLst>
          </p:cNvPr>
          <p:cNvSpPr txBox="1"/>
          <p:nvPr/>
        </p:nvSpPr>
        <p:spPr>
          <a:xfrm>
            <a:off x="413188" y="1403264"/>
            <a:ext cx="3096344" cy="101566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6000"/>
              <a:t>Data + AI </a:t>
            </a:r>
            <a:endParaRPr lang="en-IN" sz="6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68771B-3A79-3AA3-7E05-EB092F51F15A}"/>
              </a:ext>
            </a:extLst>
          </p:cNvPr>
          <p:cNvSpPr txBox="1"/>
          <p:nvPr/>
        </p:nvSpPr>
        <p:spPr>
          <a:xfrm>
            <a:off x="413188" y="3232404"/>
            <a:ext cx="3096344" cy="101566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6000" dirty="0"/>
              <a:t>10000 +</a:t>
            </a:r>
            <a:endParaRPr lang="en-IN" sz="6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F3D204-B409-AC50-BC50-888F4990D6FF}"/>
              </a:ext>
            </a:extLst>
          </p:cNvPr>
          <p:cNvSpPr txBox="1"/>
          <p:nvPr/>
        </p:nvSpPr>
        <p:spPr>
          <a:xfrm>
            <a:off x="4168332" y="1141913"/>
            <a:ext cx="4248472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With origins in academia and the open source community, Databricks was founded in 2013 by the original creators of </a:t>
            </a:r>
            <a:r>
              <a:rPr lang="en-US" b="1" dirty="0"/>
              <a:t>Apache Spark, Delta lake </a:t>
            </a:r>
            <a:r>
              <a:rPr lang="en-US" dirty="0"/>
              <a:t>and</a:t>
            </a:r>
            <a:r>
              <a:rPr lang="en-US" b="1" dirty="0"/>
              <a:t> ML flow.</a:t>
            </a:r>
          </a:p>
          <a:p>
            <a:pPr algn="just"/>
            <a:r>
              <a:rPr lang="en-US" dirty="0"/>
              <a:t> </a:t>
            </a:r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E60D1A-76A6-C1E6-3650-44267210B341}"/>
              </a:ext>
            </a:extLst>
          </p:cNvPr>
          <p:cNvSpPr txBox="1"/>
          <p:nvPr/>
        </p:nvSpPr>
        <p:spPr>
          <a:xfrm>
            <a:off x="4168332" y="2770739"/>
            <a:ext cx="4248472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Today, more than 10000 organizations worldwide  rely on Databricks to enable massive scale data engineering collaborative data science, full lifecycle machine learning and business analytics.</a:t>
            </a:r>
            <a:endParaRPr lang="en-IN" dirty="0"/>
          </a:p>
        </p:txBody>
      </p:sp>
      <p:pic>
        <p:nvPicPr>
          <p:cNvPr id="1026" name="Picture 2" descr="Image result for databricks logo">
            <a:extLst>
              <a:ext uri="{FF2B5EF4-FFF2-40B4-BE49-F238E27FC236}">
                <a16:creationId xmlns:a16="http://schemas.microsoft.com/office/drawing/2014/main" id="{D103BB52-4A5E-2858-9D84-DA030FC44C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2563" y="410000"/>
            <a:ext cx="2039737" cy="60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2432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6FEBB8-067A-81ED-90DA-017A9EFBC8D8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accent1"/>
            </a:solidFill>
          </a:ln>
        </p:spPr>
        <p:txBody>
          <a:bodyPr>
            <a:normAutofit fontScale="90000"/>
          </a:bodyPr>
          <a:lstStyle/>
          <a:p>
            <a:r>
              <a:rPr lang="en-US"/>
              <a:t>Discovering Databricks 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BC3F18-2DA2-5D5A-9B55-A9F3A93918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ln>
            <a:solidFill>
              <a:schemeClr val="accent1"/>
            </a:solidFill>
          </a:ln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Original creators of Apache Spark established Databricks to solve the worlds toughest data problems.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Databricks was launched as a Spark based unified data analytics platform in the cloud. </a:t>
            </a:r>
          </a:p>
          <a:p>
            <a:pPr marL="85723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4623074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67CA80-F852-F6C2-1275-D1CC3DE85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/>
              <a:t>Introduction to Databricks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820E3E-E441-25DC-09E3-B39B9A4D11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ln>
            <a:solidFill>
              <a:schemeClr val="accent1"/>
            </a:solidFill>
          </a:ln>
        </p:spPr>
        <p:txBody>
          <a:bodyPr/>
          <a:lstStyle/>
          <a:p>
            <a:pPr marL="342900" lvl="0" indent="-342900" algn="just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IN" sz="24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Databricks was launched as a Spark-based </a:t>
            </a:r>
            <a:r>
              <a:rPr lang="en-IN" sz="2400" u="sng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unified data analytics</a:t>
            </a:r>
            <a:r>
              <a:rPr lang="en-IN" sz="24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platform in the cloud.</a:t>
            </a:r>
            <a:endParaRPr lang="en-IN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IN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Databricks provides a </a:t>
            </a:r>
            <a:r>
              <a:rPr lang="en-IN" sz="2400" u="sng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collaborative platform</a:t>
            </a:r>
            <a:r>
              <a:rPr lang="en-IN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for data engineering and data science. </a:t>
            </a:r>
            <a:endParaRPr lang="en-IN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IN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It has also revolutionized the existing data lakes by introducing the Lakehouse architecture. </a:t>
            </a:r>
            <a:endParaRPr lang="en-IN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818471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22CBEC-C089-BDE7-BF18-62F0F019F4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lvl="0" indent="-342900" algn="just">
              <a:lnSpc>
                <a:spcPct val="107000"/>
              </a:lnSpc>
              <a:buFont typeface="Symbol" panose="05050102010706020507" pitchFamily="18" charset="2"/>
              <a:buChar char=""/>
            </a:pPr>
            <a:endParaRPr lang="en-IN" sz="2400">
              <a:solidFill>
                <a:srgbClr val="000000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marL="342900" lvl="0" indent="-342900" algn="just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IN" sz="240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Any industry that uses data has something Databricks can offer</a:t>
            </a:r>
            <a:endParaRPr lang="en-IN" sz="24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 algn="just">
              <a:lnSpc>
                <a:spcPct val="107000"/>
              </a:lnSpc>
            </a:pPr>
            <a:r>
              <a:rPr lang="en-IN" sz="2400" b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Data engineer</a:t>
            </a:r>
          </a:p>
          <a:p>
            <a:pPr marL="228600" algn="just">
              <a:lnSpc>
                <a:spcPct val="107000"/>
              </a:lnSpc>
            </a:pPr>
            <a:r>
              <a:rPr lang="en-IN" sz="2400" b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Data scientist</a:t>
            </a:r>
            <a:endParaRPr lang="en-IN" sz="24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 algn="just">
              <a:lnSpc>
                <a:spcPct val="107000"/>
              </a:lnSpc>
            </a:pPr>
            <a:r>
              <a:rPr lang="en-IN" sz="2400" b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Data analyst</a:t>
            </a:r>
            <a:endParaRPr lang="en-IN" sz="24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 algn="just">
              <a:lnSpc>
                <a:spcPct val="107000"/>
              </a:lnSpc>
              <a:spcAft>
                <a:spcPts val="800"/>
              </a:spcAft>
            </a:pPr>
            <a:r>
              <a:rPr lang="en-IN" sz="2400" b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Business intelligence analyst</a:t>
            </a:r>
            <a:endParaRPr lang="en-IN" sz="24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IN"/>
          </a:p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3732167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002B809-76DA-A9A6-E1D9-A129E57D3C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933" y="574625"/>
            <a:ext cx="7234521" cy="4032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36790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F1D4A47-B1C6-7E42-49E4-F546107FB9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574" y="660136"/>
            <a:ext cx="7220851" cy="3823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5634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6C4028FD-8BAA-4A19-BFDE-594D991B755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1444322B-3420-6347-33B6-E8FF970BB79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21216881"/>
              </p:ext>
            </p:extLst>
          </p:nvPr>
        </p:nvGraphicFramePr>
        <p:xfrm>
          <a:off x="829447" y="1021684"/>
          <a:ext cx="7886700" cy="32635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FF77AE13-6166-17D8-8773-224166810515}"/>
              </a:ext>
            </a:extLst>
          </p:cNvPr>
          <p:cNvSpPr txBox="1"/>
          <p:nvPr/>
        </p:nvSpPr>
        <p:spPr>
          <a:xfrm>
            <a:off x="7640943" y="4804934"/>
            <a:ext cx="1492274" cy="338554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600">
                <a:solidFill>
                  <a:schemeClr val="accent1">
                    <a:lumMod val="50000"/>
                  </a:schemeClr>
                </a:solidFill>
                <a:latin typeface="Times New Roman"/>
                <a:cs typeface="Times New Roman"/>
              </a:rPr>
              <a:t>Naval </a:t>
            </a:r>
            <a:r>
              <a:rPr lang="en-US" sz="1600">
                <a:solidFill>
                  <a:schemeClr val="accent1">
                    <a:lumMod val="50000"/>
                  </a:schemeClr>
                </a:solidFill>
                <a:latin typeface="Times New Roman"/>
                <a:ea typeface="Roboto"/>
                <a:cs typeface="Roboto"/>
              </a:rPr>
              <a:t>Yemul</a:t>
            </a:r>
            <a:endParaRPr lang="en-IN" sz="1600">
              <a:solidFill>
                <a:schemeClr val="accent1">
                  <a:lumMod val="50000"/>
                </a:schemeClr>
              </a:solidFill>
              <a:latin typeface="Times New Roman"/>
              <a:ea typeface="Roboto"/>
              <a:cs typeface="Roboto"/>
            </a:endParaRPr>
          </a:p>
        </p:txBody>
      </p:sp>
      <p:pic>
        <p:nvPicPr>
          <p:cNvPr id="2" name="Picture 2" descr="cloudthat logo by J Muse on Dribbble">
            <a:extLst>
              <a:ext uri="{FF2B5EF4-FFF2-40B4-BE49-F238E27FC236}">
                <a16:creationId xmlns:a16="http://schemas.microsoft.com/office/drawing/2014/main" id="{37B6E626-5446-C0D8-E317-DFCC8059AE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2498" y="67477"/>
            <a:ext cx="1217883" cy="912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25604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1F0692D-1145-54A4-A1BD-C1DA6CCF5E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077" y="423808"/>
            <a:ext cx="7133845" cy="4032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65405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5E9320C-8AA5-25C6-DA6C-C9BD399DB9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755" y="531162"/>
            <a:ext cx="7162490" cy="408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73521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17004BF-2CFF-DFDB-0D4F-E23949DA3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0385" y="477687"/>
            <a:ext cx="7063229" cy="4004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96171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359551D-5622-EAF1-775E-49B6317356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915" y="602853"/>
            <a:ext cx="6908169" cy="3937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53596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42C087E-5DF1-ACAC-1C59-2A889CD1B7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544" y="447514"/>
            <a:ext cx="7594912" cy="4248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99739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4B94F19-E7F9-4D94-4DEF-9BC7EB20C7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884" y="411510"/>
            <a:ext cx="7728231" cy="432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1637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A00278E-0C93-A025-E907-72468381DA36}"/>
              </a:ext>
            </a:extLst>
          </p:cNvPr>
          <p:cNvGraphicFramePr>
            <a:graphicFrameLocks/>
          </p:cNvGraphicFramePr>
          <p:nvPr/>
        </p:nvGraphicFramePr>
        <p:xfrm>
          <a:off x="483043" y="526526"/>
          <a:ext cx="7148601" cy="218195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29562">
                  <a:extLst>
                    <a:ext uri="{9D8B030D-6E8A-4147-A177-3AD203B41FA5}">
                      <a16:colId xmlns:a16="http://schemas.microsoft.com/office/drawing/2014/main" val="3312119012"/>
                    </a:ext>
                  </a:extLst>
                </a:gridCol>
                <a:gridCol w="1429562">
                  <a:extLst>
                    <a:ext uri="{9D8B030D-6E8A-4147-A177-3AD203B41FA5}">
                      <a16:colId xmlns:a16="http://schemas.microsoft.com/office/drawing/2014/main" val="1205447213"/>
                    </a:ext>
                  </a:extLst>
                </a:gridCol>
                <a:gridCol w="1429562">
                  <a:extLst>
                    <a:ext uri="{9D8B030D-6E8A-4147-A177-3AD203B41FA5}">
                      <a16:colId xmlns:a16="http://schemas.microsoft.com/office/drawing/2014/main" val="1525140231"/>
                    </a:ext>
                  </a:extLst>
                </a:gridCol>
                <a:gridCol w="1776842">
                  <a:extLst>
                    <a:ext uri="{9D8B030D-6E8A-4147-A177-3AD203B41FA5}">
                      <a16:colId xmlns:a16="http://schemas.microsoft.com/office/drawing/2014/main" val="3956346767"/>
                    </a:ext>
                  </a:extLst>
                </a:gridCol>
                <a:gridCol w="1083073">
                  <a:extLst>
                    <a:ext uri="{9D8B030D-6E8A-4147-A177-3AD203B41FA5}">
                      <a16:colId xmlns:a16="http://schemas.microsoft.com/office/drawing/2014/main" val="3904440753"/>
                    </a:ext>
                  </a:extLst>
                </a:gridCol>
              </a:tblGrid>
              <a:tr h="36087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866775" algn="l"/>
                        </a:tabLst>
                      </a:pPr>
                      <a:r>
                        <a:rPr lang="en-IN" sz="1400">
                          <a:effectLst/>
                        </a:rPr>
                        <a:t> 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866775" algn="l"/>
                        </a:tabLst>
                      </a:pPr>
                      <a:r>
                        <a:rPr lang="en-IN" sz="1400">
                          <a:effectLst/>
                        </a:rPr>
                        <a:t>Id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866775" algn="l"/>
                        </a:tabLst>
                      </a:pPr>
                      <a:r>
                        <a:rPr lang="en-IN" sz="1400">
                          <a:effectLst/>
                        </a:rPr>
                        <a:t>Name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866775" algn="l"/>
                        </a:tabLst>
                      </a:pPr>
                      <a:r>
                        <a:rPr lang="en-IN" sz="1400">
                          <a:effectLst/>
                        </a:rPr>
                        <a:t>State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866775" algn="l"/>
                        </a:tabLst>
                      </a:pPr>
                      <a:r>
                        <a:rPr lang="en-IN" sz="1400">
                          <a:effectLst/>
                        </a:rPr>
                        <a:t>Age 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90900528"/>
                  </a:ext>
                </a:extLst>
              </a:tr>
              <a:tr h="36087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866775" algn="l"/>
                        </a:tabLst>
                      </a:pPr>
                      <a:r>
                        <a:rPr lang="en-IN" sz="1400">
                          <a:effectLst/>
                        </a:rPr>
                        <a:t>Row 1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866775" algn="l"/>
                        </a:tabLst>
                      </a:pPr>
                      <a:r>
                        <a:rPr lang="en-IN" sz="1400">
                          <a:effectLst/>
                        </a:rPr>
                        <a:t>100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866775" algn="l"/>
                        </a:tabLst>
                      </a:pPr>
                      <a:r>
                        <a:rPr lang="en-IN" sz="1400">
                          <a:effectLst/>
                        </a:rPr>
                        <a:t>Albert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866775" algn="l"/>
                        </a:tabLst>
                      </a:pPr>
                      <a:r>
                        <a:rPr lang="en-IN" sz="1400">
                          <a:effectLst/>
                        </a:rPr>
                        <a:t>German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866775" algn="l"/>
                        </a:tabLst>
                      </a:pPr>
                      <a:r>
                        <a:rPr lang="en-IN" sz="1400">
                          <a:effectLst/>
                        </a:rPr>
                        <a:t>40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54515300"/>
                  </a:ext>
                </a:extLst>
              </a:tr>
              <a:tr h="36087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866775" algn="l"/>
                        </a:tabLst>
                      </a:pPr>
                      <a:r>
                        <a:rPr lang="en-IN" sz="1400">
                          <a:effectLst/>
                        </a:rPr>
                        <a:t>Row 2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866775" algn="l"/>
                        </a:tabLst>
                      </a:pPr>
                      <a:r>
                        <a:rPr lang="en-IN" sz="1400">
                          <a:effectLst/>
                        </a:rPr>
                        <a:t>101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866775" algn="l"/>
                        </a:tabLst>
                      </a:pPr>
                      <a:r>
                        <a:rPr lang="en-IN" sz="1400">
                          <a:effectLst/>
                        </a:rPr>
                        <a:t>John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866775" algn="l"/>
                        </a:tabLst>
                      </a:pPr>
                      <a:r>
                        <a:rPr lang="en-IN" sz="1400">
                          <a:effectLst/>
                        </a:rPr>
                        <a:t>United Kingdom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866775" algn="l"/>
                        </a:tabLst>
                      </a:pPr>
                      <a:r>
                        <a:rPr lang="en-IN" sz="1400">
                          <a:effectLst/>
                        </a:rPr>
                        <a:t>50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19963178"/>
                  </a:ext>
                </a:extLst>
              </a:tr>
              <a:tr h="73845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866775" algn="l"/>
                        </a:tabLst>
                      </a:pPr>
                      <a:r>
                        <a:rPr lang="en-IN" sz="1400">
                          <a:effectLst/>
                        </a:rPr>
                        <a:t>Row 3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866775" algn="l"/>
                        </a:tabLst>
                      </a:pPr>
                      <a:r>
                        <a:rPr lang="en-IN" sz="1400">
                          <a:effectLst/>
                        </a:rPr>
                        <a:t>102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866775" algn="l"/>
                        </a:tabLst>
                      </a:pPr>
                      <a:r>
                        <a:rPr lang="en-IN" sz="1400">
                          <a:effectLst/>
                        </a:rPr>
                        <a:t>Peter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866775" algn="l"/>
                        </a:tabLst>
                      </a:pPr>
                      <a:r>
                        <a:rPr lang="en-IN" sz="1400">
                          <a:effectLst/>
                        </a:rPr>
                        <a:t>United States of America 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866775" algn="l"/>
                        </a:tabLst>
                      </a:pPr>
                      <a:r>
                        <a:rPr lang="en-IN" sz="1400">
                          <a:effectLst/>
                        </a:rPr>
                        <a:t>39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86480275"/>
                  </a:ext>
                </a:extLst>
              </a:tr>
              <a:tr h="36087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866775" algn="l"/>
                        </a:tabLst>
                      </a:pPr>
                      <a:r>
                        <a:rPr lang="en-IN" sz="1400">
                          <a:effectLst/>
                        </a:rPr>
                        <a:t>Row 4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866775" algn="l"/>
                        </a:tabLst>
                      </a:pPr>
                      <a:r>
                        <a:rPr lang="en-IN" sz="1400">
                          <a:effectLst/>
                        </a:rPr>
                        <a:t>103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866775" algn="l"/>
                        </a:tabLst>
                      </a:pPr>
                      <a:r>
                        <a:rPr lang="en-IN" sz="1400">
                          <a:effectLst/>
                        </a:rPr>
                        <a:t>Raman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866775" algn="l"/>
                        </a:tabLst>
                      </a:pPr>
                      <a:r>
                        <a:rPr lang="en-IN" sz="1400">
                          <a:effectLst/>
                        </a:rPr>
                        <a:t>Indian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866775" algn="l"/>
                        </a:tabLst>
                      </a:pPr>
                      <a:r>
                        <a:rPr lang="en-IN" sz="1400">
                          <a:effectLst/>
                        </a:rPr>
                        <a:t>55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90673406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5EC20AC-B8C8-E6E1-0863-3BEEA34CB336}"/>
              </a:ext>
            </a:extLst>
          </p:cNvPr>
          <p:cNvGraphicFramePr>
            <a:graphicFrameLocks noGrp="1"/>
          </p:cNvGraphicFramePr>
          <p:nvPr/>
        </p:nvGraphicFramePr>
        <p:xfrm>
          <a:off x="483043" y="3115511"/>
          <a:ext cx="7148601" cy="187220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29562">
                  <a:extLst>
                    <a:ext uri="{9D8B030D-6E8A-4147-A177-3AD203B41FA5}">
                      <a16:colId xmlns:a16="http://schemas.microsoft.com/office/drawing/2014/main" val="1581854126"/>
                    </a:ext>
                  </a:extLst>
                </a:gridCol>
                <a:gridCol w="1429562">
                  <a:extLst>
                    <a:ext uri="{9D8B030D-6E8A-4147-A177-3AD203B41FA5}">
                      <a16:colId xmlns:a16="http://schemas.microsoft.com/office/drawing/2014/main" val="428104246"/>
                    </a:ext>
                  </a:extLst>
                </a:gridCol>
                <a:gridCol w="1429562">
                  <a:extLst>
                    <a:ext uri="{9D8B030D-6E8A-4147-A177-3AD203B41FA5}">
                      <a16:colId xmlns:a16="http://schemas.microsoft.com/office/drawing/2014/main" val="374211714"/>
                    </a:ext>
                  </a:extLst>
                </a:gridCol>
                <a:gridCol w="1776842">
                  <a:extLst>
                    <a:ext uri="{9D8B030D-6E8A-4147-A177-3AD203B41FA5}">
                      <a16:colId xmlns:a16="http://schemas.microsoft.com/office/drawing/2014/main" val="2499187268"/>
                    </a:ext>
                  </a:extLst>
                </a:gridCol>
                <a:gridCol w="1083073">
                  <a:extLst>
                    <a:ext uri="{9D8B030D-6E8A-4147-A177-3AD203B41FA5}">
                      <a16:colId xmlns:a16="http://schemas.microsoft.com/office/drawing/2014/main" val="3696554714"/>
                    </a:ext>
                  </a:extLst>
                </a:gridCol>
              </a:tblGrid>
              <a:tr h="30964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866775" algn="l"/>
                        </a:tabLst>
                      </a:pPr>
                      <a:r>
                        <a:rPr lang="en-IN" sz="1400">
                          <a:effectLst/>
                        </a:rPr>
                        <a:t> 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866775" algn="l"/>
                        </a:tabLst>
                      </a:pPr>
                      <a:r>
                        <a:rPr lang="en-IN" sz="1400">
                          <a:effectLst/>
                        </a:rPr>
                        <a:t>Row 1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866775" algn="l"/>
                        </a:tabLst>
                      </a:pPr>
                      <a:r>
                        <a:rPr lang="en-IN" sz="1400">
                          <a:effectLst/>
                        </a:rPr>
                        <a:t>Row 2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866775" algn="l"/>
                        </a:tabLst>
                      </a:pPr>
                      <a:r>
                        <a:rPr lang="en-IN" sz="1400">
                          <a:effectLst/>
                        </a:rPr>
                        <a:t>Row 3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866775" algn="l"/>
                        </a:tabLst>
                      </a:pPr>
                      <a:r>
                        <a:rPr lang="en-IN" sz="1400">
                          <a:effectLst/>
                        </a:rPr>
                        <a:t>Row 4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85107348"/>
                  </a:ext>
                </a:extLst>
              </a:tr>
              <a:tr h="30964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866775" algn="l"/>
                        </a:tabLst>
                      </a:pPr>
                      <a:r>
                        <a:rPr lang="en-IN" sz="1400">
                          <a:effectLst/>
                        </a:rPr>
                        <a:t>Id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866775" algn="l"/>
                        </a:tabLst>
                      </a:pPr>
                      <a:r>
                        <a:rPr lang="en-IN" sz="1400">
                          <a:effectLst/>
                        </a:rPr>
                        <a:t>100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866775" algn="l"/>
                        </a:tabLst>
                      </a:pPr>
                      <a:r>
                        <a:rPr lang="en-IN" sz="1400">
                          <a:effectLst/>
                        </a:rPr>
                        <a:t>101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866775" algn="l"/>
                        </a:tabLst>
                      </a:pPr>
                      <a:r>
                        <a:rPr lang="en-IN" sz="1400">
                          <a:effectLst/>
                        </a:rPr>
                        <a:t>102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866775" algn="l"/>
                        </a:tabLst>
                      </a:pPr>
                      <a:r>
                        <a:rPr lang="en-IN" sz="1400">
                          <a:effectLst/>
                        </a:rPr>
                        <a:t>103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07964128"/>
                  </a:ext>
                </a:extLst>
              </a:tr>
              <a:tr h="30964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866775" algn="l"/>
                        </a:tabLst>
                      </a:pPr>
                      <a:r>
                        <a:rPr lang="en-IN" sz="1400">
                          <a:effectLst/>
                        </a:rPr>
                        <a:t>Name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866775" algn="l"/>
                        </a:tabLst>
                      </a:pPr>
                      <a:r>
                        <a:rPr lang="en-IN" sz="1400">
                          <a:effectLst/>
                        </a:rPr>
                        <a:t>Albert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866775" algn="l"/>
                        </a:tabLst>
                      </a:pPr>
                      <a:r>
                        <a:rPr lang="en-IN" sz="1400">
                          <a:effectLst/>
                        </a:rPr>
                        <a:t>John 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866775" algn="l"/>
                        </a:tabLst>
                      </a:pPr>
                      <a:r>
                        <a:rPr lang="en-IN" sz="1400">
                          <a:effectLst/>
                        </a:rPr>
                        <a:t>Peter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866775" algn="l"/>
                        </a:tabLst>
                      </a:pPr>
                      <a:r>
                        <a:rPr lang="en-IN" sz="1400">
                          <a:effectLst/>
                        </a:rPr>
                        <a:t>Raman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53737922"/>
                  </a:ext>
                </a:extLst>
              </a:tr>
              <a:tr h="63362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866775" algn="l"/>
                        </a:tabLst>
                      </a:pPr>
                      <a:r>
                        <a:rPr lang="en-IN" sz="1400">
                          <a:effectLst/>
                        </a:rPr>
                        <a:t>State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866775" algn="l"/>
                        </a:tabLst>
                      </a:pPr>
                      <a:r>
                        <a:rPr lang="en-IN" sz="1400">
                          <a:effectLst/>
                        </a:rPr>
                        <a:t>German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866775" algn="l"/>
                        </a:tabLst>
                      </a:pPr>
                      <a:r>
                        <a:rPr lang="en-IN" sz="1400">
                          <a:effectLst/>
                        </a:rPr>
                        <a:t>United Kingdom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866775" algn="l"/>
                        </a:tabLst>
                      </a:pPr>
                      <a:r>
                        <a:rPr lang="en-IN" sz="1400">
                          <a:effectLst/>
                        </a:rPr>
                        <a:t>United States of America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866775" algn="l"/>
                        </a:tabLst>
                      </a:pPr>
                      <a:r>
                        <a:rPr lang="en-IN" sz="1400">
                          <a:effectLst/>
                        </a:rPr>
                        <a:t>Indian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86462058"/>
                  </a:ext>
                </a:extLst>
              </a:tr>
              <a:tr h="30964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866775" algn="l"/>
                        </a:tabLst>
                      </a:pPr>
                      <a:r>
                        <a:rPr lang="en-IN" sz="1400">
                          <a:effectLst/>
                        </a:rPr>
                        <a:t>Age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866775" algn="l"/>
                        </a:tabLst>
                      </a:pPr>
                      <a:r>
                        <a:rPr lang="en-IN" sz="1400">
                          <a:effectLst/>
                        </a:rPr>
                        <a:t>40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866775" algn="l"/>
                        </a:tabLst>
                      </a:pPr>
                      <a:r>
                        <a:rPr lang="en-IN" sz="1400">
                          <a:effectLst/>
                        </a:rPr>
                        <a:t>50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866775" algn="l"/>
                        </a:tabLst>
                      </a:pPr>
                      <a:r>
                        <a:rPr lang="en-IN" sz="1400">
                          <a:effectLst/>
                        </a:rPr>
                        <a:t>39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866775" algn="l"/>
                        </a:tabLst>
                      </a:pPr>
                      <a:r>
                        <a:rPr lang="en-IN" sz="1400">
                          <a:effectLst/>
                        </a:rPr>
                        <a:t>55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8594755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EA712907-7933-4C46-53B4-1B847726C8C3}"/>
              </a:ext>
            </a:extLst>
          </p:cNvPr>
          <p:cNvSpPr txBox="1"/>
          <p:nvPr/>
        </p:nvSpPr>
        <p:spPr>
          <a:xfrm>
            <a:off x="593793" y="56526"/>
            <a:ext cx="4598504" cy="47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  <a:tabLst>
                <a:tab pos="866775" algn="l"/>
              </a:tabLst>
            </a:pPr>
            <a:r>
              <a:rPr lang="en-IN" sz="240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Row Based (CSV, TSV and Avro)</a:t>
            </a:r>
            <a:endParaRPr lang="en-IN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FFACA0-86A5-8E84-1A99-25B226D98B0C}"/>
              </a:ext>
            </a:extLst>
          </p:cNvPr>
          <p:cNvSpPr txBox="1"/>
          <p:nvPr/>
        </p:nvSpPr>
        <p:spPr>
          <a:xfrm>
            <a:off x="483043" y="2708476"/>
            <a:ext cx="4598504" cy="47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  <a:tabLst>
                <a:tab pos="866775" algn="l"/>
              </a:tabLst>
            </a:pPr>
            <a:r>
              <a:rPr lang="en-IN" sz="240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Columnar (Parquet, Delta and ORC)</a:t>
            </a:r>
            <a:endParaRPr lang="en-IN" sz="24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5F0056D-867B-75D2-B15E-437E02712494}"/>
              </a:ext>
            </a:extLst>
          </p:cNvPr>
          <p:cNvSpPr txBox="1"/>
          <p:nvPr/>
        </p:nvSpPr>
        <p:spPr>
          <a:xfrm>
            <a:off x="7640943" y="4794151"/>
            <a:ext cx="1492274" cy="338554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600">
                <a:solidFill>
                  <a:schemeClr val="accent1">
                    <a:lumMod val="50000"/>
                  </a:schemeClr>
                </a:solidFill>
                <a:latin typeface="Times New Roman"/>
                <a:cs typeface="Times New Roman"/>
              </a:rPr>
              <a:t>Naval </a:t>
            </a:r>
            <a:r>
              <a:rPr lang="en-US" sz="1600">
                <a:solidFill>
                  <a:schemeClr val="accent1">
                    <a:lumMod val="50000"/>
                  </a:schemeClr>
                </a:solidFill>
                <a:latin typeface="Times New Roman"/>
                <a:ea typeface="Roboto"/>
                <a:cs typeface="Roboto"/>
              </a:rPr>
              <a:t>Yemul</a:t>
            </a:r>
            <a:endParaRPr lang="en-IN" sz="1600">
              <a:solidFill>
                <a:schemeClr val="accent1">
                  <a:lumMod val="50000"/>
                </a:schemeClr>
              </a:solidFill>
              <a:latin typeface="Times New Roman"/>
              <a:ea typeface="Roboto"/>
              <a:cs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78136434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5049813-A6FF-59BB-E027-20BA434A0567}"/>
              </a:ext>
            </a:extLst>
          </p:cNvPr>
          <p:cNvSpPr txBox="1"/>
          <p:nvPr/>
        </p:nvSpPr>
        <p:spPr>
          <a:xfrm>
            <a:off x="7640943" y="4794151"/>
            <a:ext cx="1492274" cy="338554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600">
                <a:solidFill>
                  <a:schemeClr val="accent1">
                    <a:lumMod val="50000"/>
                  </a:schemeClr>
                </a:solidFill>
                <a:latin typeface="Times New Roman"/>
                <a:cs typeface="Times New Roman"/>
              </a:rPr>
              <a:t>Naval </a:t>
            </a:r>
            <a:r>
              <a:rPr lang="en-US" sz="1600">
                <a:solidFill>
                  <a:schemeClr val="accent1">
                    <a:lumMod val="50000"/>
                  </a:schemeClr>
                </a:solidFill>
                <a:latin typeface="Times New Roman"/>
                <a:ea typeface="Roboto"/>
                <a:cs typeface="Roboto"/>
              </a:rPr>
              <a:t>Yemul</a:t>
            </a:r>
            <a:endParaRPr lang="en-IN" sz="1600">
              <a:solidFill>
                <a:schemeClr val="accent1">
                  <a:lumMod val="50000"/>
                </a:schemeClr>
              </a:solidFill>
              <a:latin typeface="Times New Roman"/>
              <a:ea typeface="Roboto"/>
              <a:cs typeface="Roboto"/>
            </a:endParaRPr>
          </a:p>
        </p:txBody>
      </p:sp>
      <p:pic>
        <p:nvPicPr>
          <p:cNvPr id="2" name="Graphic 1" descr="Delta Lake">
            <a:extLst>
              <a:ext uri="{FF2B5EF4-FFF2-40B4-BE49-F238E27FC236}">
                <a16:creationId xmlns:a16="http://schemas.microsoft.com/office/drawing/2014/main" id="{9AF98CE6-34B2-EDAD-A84F-193397333A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958413" y="1319935"/>
            <a:ext cx="5133131" cy="1100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86732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635199-BE01-FF44-456B-228C9069C9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ea typeface="+mj-lt"/>
                <a:cs typeface="+mj-lt"/>
              </a:rPr>
              <a:t>Delta Lake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B946E0-8388-07BC-31B6-AFB991FBA2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2800" dirty="0">
                <a:ea typeface="+mn-lt"/>
                <a:cs typeface="+mn-lt"/>
              </a:rPr>
              <a:t>Open-source storage framework that brings reliability to data lakes</a:t>
            </a:r>
            <a:endParaRPr lang="en-US" sz="2800" dirty="0">
              <a:cs typeface="Calibri" panose="020F0502020204030204"/>
            </a:endParaRPr>
          </a:p>
          <a:p>
            <a:pPr marL="0" indent="0">
              <a:buNone/>
            </a:pPr>
            <a:endParaRPr lang="en-US" sz="2800" dirty="0">
              <a:cs typeface="Calibri" panose="020F0502020204030204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8429E6-0678-243C-E83A-F1F7C5F1BC51}"/>
              </a:ext>
            </a:extLst>
          </p:cNvPr>
          <p:cNvSpPr txBox="1"/>
          <p:nvPr/>
        </p:nvSpPr>
        <p:spPr>
          <a:xfrm>
            <a:off x="7640943" y="4794151"/>
            <a:ext cx="1492274" cy="338554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600">
                <a:solidFill>
                  <a:schemeClr val="accent1">
                    <a:lumMod val="50000"/>
                  </a:schemeClr>
                </a:solidFill>
                <a:latin typeface="Times New Roman"/>
                <a:cs typeface="Times New Roman"/>
              </a:rPr>
              <a:t>Naval </a:t>
            </a:r>
            <a:r>
              <a:rPr lang="en-US" sz="1600">
                <a:solidFill>
                  <a:schemeClr val="accent1">
                    <a:lumMod val="50000"/>
                  </a:schemeClr>
                </a:solidFill>
                <a:latin typeface="Times New Roman"/>
                <a:ea typeface="Roboto"/>
                <a:cs typeface="Roboto"/>
              </a:rPr>
              <a:t>Yemul</a:t>
            </a:r>
            <a:endParaRPr lang="en-IN" sz="1600">
              <a:solidFill>
                <a:schemeClr val="accent1">
                  <a:lumMod val="50000"/>
                </a:schemeClr>
              </a:solidFill>
              <a:latin typeface="Times New Roman"/>
              <a:ea typeface="Roboto"/>
              <a:cs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35532135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60D3E05-CB9C-247E-B632-EF036AE9AA75}"/>
              </a:ext>
            </a:extLst>
          </p:cNvPr>
          <p:cNvSpPr txBox="1"/>
          <p:nvPr/>
        </p:nvSpPr>
        <p:spPr>
          <a:xfrm>
            <a:off x="448322" y="208599"/>
            <a:ext cx="4572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IN" sz="1800" b="0" i="0" u="none" strike="noStrike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Lakehouse</a:t>
            </a:r>
            <a:endParaRPr lang="en-IN" b="0">
              <a:effectLst/>
            </a:endParaRPr>
          </a:p>
          <a:p>
            <a:r>
              <a:rPr lang="en-IN"/>
              <a:t/>
            </a:r>
            <a:br>
              <a:rPr lang="en-IN"/>
            </a:br>
            <a:endParaRPr lang="en-IN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2E9099A-9BB7-42B5-316F-D387056A77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05" y="635723"/>
            <a:ext cx="9144000" cy="398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4805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402</TotalTime>
  <Words>3629</Words>
  <Application>Microsoft Office PowerPoint</Application>
  <PresentationFormat>On-screen Show (16:9)</PresentationFormat>
  <Paragraphs>806</Paragraphs>
  <Slides>168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168</vt:i4>
      </vt:variant>
    </vt:vector>
  </HeadingPairs>
  <TitlesOfParts>
    <vt:vector size="184" baseType="lpstr">
      <vt:lpstr>Aharoni</vt:lpstr>
      <vt:lpstr>Angsana New</vt:lpstr>
      <vt:lpstr>arial</vt:lpstr>
      <vt:lpstr>arial</vt:lpstr>
      <vt:lpstr>Calibri</vt:lpstr>
      <vt:lpstr>Calibri Light</vt:lpstr>
      <vt:lpstr>charter</vt:lpstr>
      <vt:lpstr>Comic Sans MS</vt:lpstr>
      <vt:lpstr>Courier New</vt:lpstr>
      <vt:lpstr>Meiryo</vt:lpstr>
      <vt:lpstr>Montserrat</vt:lpstr>
      <vt:lpstr>Roboto</vt:lpstr>
      <vt:lpstr>Symbol</vt:lpstr>
      <vt:lpstr>Times New Roman</vt:lpstr>
      <vt:lpstr>Wingdings</vt:lpstr>
      <vt:lpstr>Office Theme</vt:lpstr>
      <vt:lpstr>Welcome </vt:lpstr>
      <vt:lpstr>Naval Yemul  Databricks Instructor</vt:lpstr>
      <vt:lpstr>BigData: PySpark </vt:lpstr>
      <vt:lpstr>Big Data</vt:lpstr>
      <vt:lpstr>PowerPoint Presentation</vt:lpstr>
      <vt:lpstr>PowerPoint Presentation</vt:lpstr>
      <vt:lpstr>Forms of Big Data</vt:lpstr>
      <vt:lpstr>PowerPoint Presentation</vt:lpstr>
      <vt:lpstr>PowerPoint Presentation</vt:lpstr>
      <vt:lpstr>PowerPoint Presentation</vt:lpstr>
      <vt:lpstr>PowerPoint Presentation</vt:lpstr>
      <vt:lpstr>Hadoop </vt:lpstr>
      <vt:lpstr>PowerPoint Presentation</vt:lpstr>
      <vt:lpstr>Hadoop 1.0</vt:lpstr>
      <vt:lpstr>PowerPoint Presentation</vt:lpstr>
      <vt:lpstr>PowerPoint Presentation</vt:lpstr>
      <vt:lpstr>PowerPoint Presentation</vt:lpstr>
      <vt:lpstr>PowerPoint Presentation</vt:lpstr>
      <vt:lpstr>Big Data Tools</vt:lpstr>
      <vt:lpstr>Hadoop</vt:lpstr>
      <vt:lpstr>Apache Spark</vt:lpstr>
      <vt:lpstr>Apache Spark</vt:lpstr>
      <vt:lpstr>PowerPoint Presentation</vt:lpstr>
      <vt:lpstr>Hadoop vs Spark</vt:lpstr>
      <vt:lpstr>PowerPoint Presentation</vt:lpstr>
      <vt:lpstr>History of Spark</vt:lpstr>
      <vt:lpstr>Features</vt:lpstr>
      <vt:lpstr>PySpark</vt:lpstr>
      <vt:lpstr>Spark's Basic Architecture</vt:lpstr>
      <vt:lpstr>Spark's Architecture</vt:lpstr>
      <vt:lpstr>Cluster Manager </vt:lpstr>
      <vt:lpstr>PowerPoint Presentation</vt:lpstr>
      <vt:lpstr>PowerPoint Presentation</vt:lpstr>
      <vt:lpstr>PowerPoint Presentation</vt:lpstr>
      <vt:lpstr>Who Executes where?</vt:lpstr>
      <vt:lpstr>Who Executes where?</vt:lpstr>
      <vt:lpstr>Who Executes where?</vt:lpstr>
      <vt:lpstr>Who Executes where?</vt:lpstr>
      <vt:lpstr>PowerPoint Presentation</vt:lpstr>
      <vt:lpstr>Summary</vt:lpstr>
      <vt:lpstr>Spark’s Toolset</vt:lpstr>
      <vt:lpstr>Spark Components</vt:lpstr>
      <vt:lpstr>RDD, Dataframe and Dataset</vt:lpstr>
      <vt:lpstr> </vt:lpstr>
      <vt:lpstr>RDD</vt:lpstr>
      <vt:lpstr>DataFrame</vt:lpstr>
      <vt:lpstr>PowerPoint Presentation</vt:lpstr>
      <vt:lpstr>Spark Context</vt:lpstr>
      <vt:lpstr>Spark Context</vt:lpstr>
      <vt:lpstr>Creating Spark Context </vt:lpstr>
      <vt:lpstr>PowerPoint Presentation</vt:lpstr>
      <vt:lpstr>Spark Session </vt:lpstr>
      <vt:lpstr>PowerPoint Presentation</vt:lpstr>
      <vt:lpstr>Creating Spark Session </vt:lpstr>
      <vt:lpstr>Transformation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Lazy Evaluation </vt:lpstr>
      <vt:lpstr>Actions</vt:lpstr>
      <vt:lpstr>Examples of Transformations and Actions</vt:lpstr>
      <vt:lpstr>Steps for installing Spark in Local</vt:lpstr>
      <vt:lpstr>Installing Spark in Local Environment</vt:lpstr>
      <vt:lpstr>DAG</vt:lpstr>
      <vt:lpstr>Spark DAG</vt:lpstr>
      <vt:lpstr>PowerPoint Presentation</vt:lpstr>
      <vt:lpstr>Why are DAG needed</vt:lpstr>
      <vt:lpstr>How DAGs work</vt:lpstr>
      <vt:lpstr>DAG Visualization</vt:lpstr>
      <vt:lpstr>PowerPoint Presentation</vt:lpstr>
      <vt:lpstr>Spark Optimization </vt:lpstr>
      <vt:lpstr>Spark Memory Management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is Databricks?</vt:lpstr>
      <vt:lpstr>Discovering Databricks </vt:lpstr>
      <vt:lpstr>Introduction to Databricks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Delta Lake</vt:lpstr>
      <vt:lpstr>PowerPoint Presentation</vt:lpstr>
      <vt:lpstr>Delta Lake</vt:lpstr>
      <vt:lpstr>Delta Lake brings ACID to object storage</vt:lpstr>
      <vt:lpstr>Data objects in the Lakehouse</vt:lpstr>
      <vt:lpstr>Mutlihop Architecture</vt:lpstr>
      <vt:lpstr>Delta Lake is/is not</vt:lpstr>
      <vt:lpstr>Storage</vt:lpstr>
      <vt:lpstr>Transaction log (Delta log)</vt:lpstr>
      <vt:lpstr>Writes/Reads</vt:lpstr>
      <vt:lpstr>Updates</vt:lpstr>
      <vt:lpstr>Simultaneous Writes/Reads</vt:lpstr>
      <vt:lpstr>Failed Writes</vt:lpstr>
      <vt:lpstr>Delta Lake Advantages</vt:lpstr>
      <vt:lpstr>PowerPoint Presentation</vt:lpstr>
      <vt:lpstr>AutoLoader</vt:lpstr>
      <vt:lpstr>Structured Streaming </vt:lpstr>
      <vt:lpstr>Structured Streaming </vt:lpstr>
      <vt:lpstr>Learning Objectives</vt:lpstr>
      <vt:lpstr>Processing Data Stream</vt:lpstr>
      <vt:lpstr>Spark Structured Streaming</vt:lpstr>
      <vt:lpstr>Treating Infinite Data as a Table</vt:lpstr>
      <vt:lpstr>Input Streaming Table</vt:lpstr>
      <vt:lpstr>Trigger Intervals</vt:lpstr>
      <vt:lpstr>Output Modes</vt:lpstr>
      <vt:lpstr>Checkpointing</vt:lpstr>
      <vt:lpstr>Guarantees</vt:lpstr>
      <vt:lpstr>Unsupported Operations</vt:lpstr>
      <vt:lpstr>PowerPoint Presentation</vt:lpstr>
      <vt:lpstr>Learning Objectives</vt:lpstr>
      <vt:lpstr>Incremental Data Ingestion</vt:lpstr>
      <vt:lpstr>Databricks Autoloader</vt:lpstr>
      <vt:lpstr>What is Autoloader?</vt:lpstr>
      <vt:lpstr>Auto loader Checkpointing</vt:lpstr>
      <vt:lpstr>Auto Loader in PySpark API</vt:lpstr>
      <vt:lpstr>Auto Loader + Schema</vt:lpstr>
      <vt:lpstr>COPY INTO vs. Auto Loader</vt:lpstr>
      <vt:lpstr>How do we handle Evolution?</vt:lpstr>
      <vt:lpstr>Schema Inference</vt:lpstr>
      <vt:lpstr>Schema Evolution</vt:lpstr>
      <vt:lpstr>COPY INTO</vt:lpstr>
      <vt:lpstr>COPY INTO</vt:lpstr>
      <vt:lpstr>Example</vt:lpstr>
      <vt:lpstr>DELTA LIVE TABLE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Unity Catalog</vt:lpstr>
      <vt:lpstr>Data Governance</vt:lpstr>
      <vt:lpstr>PowerPoint Presentation</vt:lpstr>
      <vt:lpstr>Without Unity Catalog</vt:lpstr>
      <vt:lpstr>With Unity Catalog</vt:lpstr>
      <vt:lpstr>Unity Catalog</vt:lpstr>
      <vt:lpstr>PowerPoint Presentation</vt:lpstr>
      <vt:lpstr>PowerPoint Presentation</vt:lpstr>
      <vt:lpstr>Security model</vt:lpstr>
      <vt:lpstr>PowerPoint Presentation</vt:lpstr>
      <vt:lpstr>PowerPoint Presentation</vt:lpstr>
      <vt:lpstr>Dynamic Views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BigData: PySpark </dc:title>
  <cp:lastModifiedBy>Khan, Feroz</cp:lastModifiedBy>
  <cp:revision>201</cp:revision>
  <dcterms:modified xsi:type="dcterms:W3CDTF">2024-03-30T12:12:09Z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efa4170-0d19-0005-0004-bc88714345d2_Enabled">
    <vt:lpwstr>true</vt:lpwstr>
  </property>
  <property fmtid="{D5CDD505-2E9C-101B-9397-08002B2CF9AE}" pid="3" name="MSIP_Label_defa4170-0d19-0005-0004-bc88714345d2_SetDate">
    <vt:lpwstr>2023-10-11T05:24:46Z</vt:lpwstr>
  </property>
  <property fmtid="{D5CDD505-2E9C-101B-9397-08002B2CF9AE}" pid="4" name="MSIP_Label_defa4170-0d19-0005-0004-bc88714345d2_Method">
    <vt:lpwstr>Standard</vt:lpwstr>
  </property>
  <property fmtid="{D5CDD505-2E9C-101B-9397-08002B2CF9AE}" pid="5" name="MSIP_Label_defa4170-0d19-0005-0004-bc88714345d2_Name">
    <vt:lpwstr>defa4170-0d19-0005-0004-bc88714345d2</vt:lpwstr>
  </property>
  <property fmtid="{D5CDD505-2E9C-101B-9397-08002B2CF9AE}" pid="6" name="MSIP_Label_defa4170-0d19-0005-0004-bc88714345d2_SiteId">
    <vt:lpwstr>e9f745dd-f243-4f2b-bfc6-f8257399ca45</vt:lpwstr>
  </property>
  <property fmtid="{D5CDD505-2E9C-101B-9397-08002B2CF9AE}" pid="7" name="MSIP_Label_defa4170-0d19-0005-0004-bc88714345d2_ActionId">
    <vt:lpwstr>6e544fc8-86e0-4143-8367-c87f8f5576f0</vt:lpwstr>
  </property>
  <property fmtid="{D5CDD505-2E9C-101B-9397-08002B2CF9AE}" pid="8" name="MSIP_Label_defa4170-0d19-0005-0004-bc88714345d2_ContentBits">
    <vt:lpwstr>0</vt:lpwstr>
  </property>
  <property fmtid="{D5CDD505-2E9C-101B-9397-08002B2CF9AE}" pid="9" name="MSIP_Label_38f1469a-2c2a-4aee-b92b-090d4c5468ff_Enabled">
    <vt:lpwstr>true</vt:lpwstr>
  </property>
  <property fmtid="{D5CDD505-2E9C-101B-9397-08002B2CF9AE}" pid="10" name="MSIP_Label_38f1469a-2c2a-4aee-b92b-090d4c5468ff_SetDate">
    <vt:lpwstr>2024-03-30T12:12:04Z</vt:lpwstr>
  </property>
  <property fmtid="{D5CDD505-2E9C-101B-9397-08002B2CF9AE}" pid="11" name="MSIP_Label_38f1469a-2c2a-4aee-b92b-090d4c5468ff_Method">
    <vt:lpwstr>Standard</vt:lpwstr>
  </property>
  <property fmtid="{D5CDD505-2E9C-101B-9397-08002B2CF9AE}" pid="12" name="MSIP_Label_38f1469a-2c2a-4aee-b92b-090d4c5468ff_Name">
    <vt:lpwstr>Confidential - Unmarked</vt:lpwstr>
  </property>
  <property fmtid="{D5CDD505-2E9C-101B-9397-08002B2CF9AE}" pid="13" name="MSIP_Label_38f1469a-2c2a-4aee-b92b-090d4c5468ff_SiteId">
    <vt:lpwstr>2a6e6092-73e4-4752-b1a5-477a17f5056d</vt:lpwstr>
  </property>
  <property fmtid="{D5CDD505-2E9C-101B-9397-08002B2CF9AE}" pid="14" name="MSIP_Label_38f1469a-2c2a-4aee-b92b-090d4c5468ff_ActionId">
    <vt:lpwstr>37d2a5dd-1b7d-4665-8673-2a6c1a5412cf</vt:lpwstr>
  </property>
  <property fmtid="{D5CDD505-2E9C-101B-9397-08002B2CF9AE}" pid="15" name="MSIP_Label_38f1469a-2c2a-4aee-b92b-090d4c5468ff_ContentBits">
    <vt:lpwstr>0</vt:lpwstr>
  </property>
</Properties>
</file>